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6"/>
  </p:notesMasterIdLst>
  <p:sldIdLst>
    <p:sldId id="256" r:id="rId5"/>
    <p:sldId id="257" r:id="rId6"/>
    <p:sldId id="260" r:id="rId7"/>
    <p:sldId id="270" r:id="rId8"/>
    <p:sldId id="268" r:id="rId9"/>
    <p:sldId id="269" r:id="rId10"/>
    <p:sldId id="276" r:id="rId11"/>
    <p:sldId id="265" r:id="rId12"/>
    <p:sldId id="264" r:id="rId13"/>
    <p:sldId id="267" r:id="rId14"/>
    <p:sldId id="266" r:id="rId15"/>
    <p:sldId id="263" r:id="rId16"/>
    <p:sldId id="273" r:id="rId17"/>
    <p:sldId id="261" r:id="rId18"/>
    <p:sldId id="259" r:id="rId19"/>
    <p:sldId id="258" r:id="rId20"/>
    <p:sldId id="274" r:id="rId21"/>
    <p:sldId id="262" r:id="rId22"/>
    <p:sldId id="275" r:id="rId23"/>
    <p:sldId id="271" r:id="rId24"/>
    <p:sldId id="277" r:id="rId25"/>
  </p:sldIdLst>
  <p:sldSz cx="18291175" cy="102981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763" autoAdjust="0"/>
    <p:restoredTop sz="72949" autoAdjust="0"/>
  </p:normalViewPr>
  <p:slideViewPr>
    <p:cSldViewPr snapToGrid="0" snapToObjects="1">
      <p:cViewPr varScale="1">
        <p:scale>
          <a:sx n="49" d="100"/>
          <a:sy n="49" d="100"/>
        </p:scale>
        <p:origin x="-84" y="-282"/>
      </p:cViewPr>
      <p:guideLst>
        <p:guide orient="horz" pos="3244"/>
        <p:guide pos="57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0E1CBD-240C-E34D-A19C-64CF5EE85BA5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4175" y="685800"/>
            <a:ext cx="6089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52779-8774-6D47-9638-145C68524E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7533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 only suggestion (and it might be in your talk rather than written on the slides) would be a bit more upfront about the issues which you faced initially - poor satisfaction, retention?, recruitment, etc...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529831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359415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With growing</a:t>
            </a:r>
            <a:r>
              <a:rPr lang="en-US" baseline="0" dirty="0" smtClean="0"/>
              <a:t> student numbers it is harder to have staff-student contact</a:t>
            </a:r>
          </a:p>
          <a:p>
            <a:r>
              <a:rPr lang="en-US" baseline="0" dirty="0" smtClean="0"/>
              <a:t>Stay out of it, but lobby to get students engaged with it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Seminars on postgraduate study, research, industry, NHS</a:t>
            </a:r>
          </a:p>
          <a:p>
            <a:r>
              <a:rPr lang="en-US" dirty="0" smtClean="0"/>
              <a:t>Dialysis lab,</a:t>
            </a:r>
            <a:r>
              <a:rPr lang="en-US" baseline="0" dirty="0" smtClean="0"/>
              <a:t> ILS, Expo, Biomet</a:t>
            </a:r>
          </a:p>
          <a:p>
            <a:r>
              <a:rPr lang="en-US" dirty="0" smtClean="0"/>
              <a:t>Company list,</a:t>
            </a:r>
            <a:r>
              <a:rPr lang="en-US" baseline="0" dirty="0" smtClean="0"/>
              <a:t> mock interviews, module help</a:t>
            </a:r>
          </a:p>
          <a:p>
            <a:r>
              <a:rPr lang="en-US" baseline="0" dirty="0" smtClean="0"/>
              <a:t>Beach BBQ, </a:t>
            </a:r>
            <a:r>
              <a:rPr lang="en-US" baseline="0" dirty="0" err="1" smtClean="0"/>
              <a:t>Dodgeball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christmas</a:t>
            </a:r>
            <a:r>
              <a:rPr lang="en-US" baseline="0" dirty="0" smtClean="0"/>
              <a:t> pub quiz (with staff)</a:t>
            </a:r>
          </a:p>
          <a:p>
            <a:r>
              <a:rPr lang="en-US" dirty="0" smtClean="0"/>
              <a:t>Sweaters, proud students,</a:t>
            </a:r>
            <a:r>
              <a:rPr lang="en-US" baseline="0" dirty="0" smtClean="0"/>
              <a:t> Expo, good students (Learn from </a:t>
            </a:r>
            <a:r>
              <a:rPr lang="en-US" baseline="0" dirty="0" err="1" smtClean="0"/>
              <a:t>americans</a:t>
            </a:r>
            <a:r>
              <a:rPr lang="en-US" baseline="0" dirty="0" smtClean="0"/>
              <a:t>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806216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Small groups are subject to fluctuations</a:t>
            </a:r>
          </a:p>
          <a:p>
            <a:r>
              <a:rPr lang="en-US" dirty="0" smtClean="0"/>
              <a:t>Together with product</a:t>
            </a:r>
            <a:r>
              <a:rPr lang="en-US" baseline="0" dirty="0" smtClean="0"/>
              <a:t> design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39175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Industry </a:t>
            </a:r>
            <a:r>
              <a:rPr lang="en-US" dirty="0" err="1" smtClean="0"/>
              <a:t>vs</a:t>
            </a:r>
            <a:r>
              <a:rPr lang="en-US" dirty="0" smtClean="0"/>
              <a:t> NHS </a:t>
            </a:r>
            <a:r>
              <a:rPr lang="en-US" dirty="0" err="1" smtClean="0"/>
              <a:t>vs</a:t>
            </a:r>
            <a:r>
              <a:rPr lang="en-US" dirty="0" smtClean="0"/>
              <a:t> Research:</a:t>
            </a:r>
          </a:p>
          <a:p>
            <a:r>
              <a:rPr lang="en-US" baseline="0" dirty="0" smtClean="0"/>
              <a:t>- Try capture medicine rejects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Ensure that curriculum can lead to chosen employment for the student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Make sure that companies know about Medical engineering</a:t>
            </a:r>
          </a:p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baseline="0" dirty="0" smtClean="0"/>
              <a:t>Level 3 requires some further tweaking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368742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Commonly done in Engineering</a:t>
            </a:r>
          </a:p>
          <a:p>
            <a:endParaRPr lang="en-US" dirty="0" smtClean="0"/>
          </a:p>
          <a:p>
            <a:r>
              <a:rPr lang="en-US" dirty="0" smtClean="0"/>
              <a:t>Our own</a:t>
            </a:r>
            <a:r>
              <a:rPr lang="en-US" baseline="0" dirty="0" smtClean="0"/>
              <a:t> </a:t>
            </a:r>
            <a:r>
              <a:rPr lang="en-US" dirty="0" smtClean="0"/>
              <a:t>MSc’s</a:t>
            </a:r>
            <a:r>
              <a:rPr lang="en-US" baseline="0" dirty="0" smtClean="0"/>
              <a:t>: </a:t>
            </a:r>
            <a:r>
              <a:rPr lang="en-US" dirty="0" smtClean="0"/>
              <a:t>Medical</a:t>
            </a:r>
            <a:r>
              <a:rPr lang="en-US" baseline="0" dirty="0" smtClean="0"/>
              <a:t> radiation physics, Nano-Medicine, </a:t>
            </a:r>
            <a:r>
              <a:rPr lang="en-US" baseline="0" dirty="0" err="1" smtClean="0"/>
              <a:t>Meng</a:t>
            </a:r>
            <a:endParaRPr lang="en-US" baseline="0" dirty="0" smtClean="0"/>
          </a:p>
          <a:p>
            <a:r>
              <a:rPr lang="en-US" baseline="0" dirty="0" smtClean="0"/>
              <a:t>Other MSc’s: </a:t>
            </a:r>
            <a:r>
              <a:rPr lang="en-US" baseline="0" dirty="0" err="1" smtClean="0"/>
              <a:t>Phycisians</a:t>
            </a:r>
            <a:r>
              <a:rPr lang="en-US" baseline="0" dirty="0" smtClean="0"/>
              <a:t> Assistant</a:t>
            </a:r>
          </a:p>
          <a:p>
            <a:r>
              <a:rPr lang="en-US" baseline="0" dirty="0" smtClean="0"/>
              <a:t>Postgraduate Medicine: 3 students went last year</a:t>
            </a:r>
          </a:p>
          <a:p>
            <a:r>
              <a:rPr lang="en-US" baseline="0" dirty="0" smtClean="0"/>
              <a:t>PhD opportunities</a:t>
            </a:r>
          </a:p>
          <a:p>
            <a:r>
              <a:rPr lang="en-US" baseline="0" dirty="0" smtClean="0"/>
              <a:t>Mechanical Engineering industry</a:t>
            </a:r>
          </a:p>
          <a:p>
            <a:r>
              <a:rPr lang="en-US" baseline="0" dirty="0" smtClean="0"/>
              <a:t>Medical Engineering industry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50055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36874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Commonly done in Engineering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50055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3687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got</a:t>
            </a:r>
            <a:r>
              <a:rPr lang="en-US" baseline="0" dirty="0" smtClean="0"/>
              <a:t> overlooked in class or told they shouldn’t be there</a:t>
            </a:r>
          </a:p>
          <a:p>
            <a:r>
              <a:rPr lang="en-US" baseline="0" dirty="0" smtClean="0"/>
              <a:t>Hard to train your students for something if job prospects are broad</a:t>
            </a:r>
          </a:p>
          <a:p>
            <a:r>
              <a:rPr lang="en-US" dirty="0" smtClean="0"/>
              <a:t>Small</a:t>
            </a:r>
            <a:r>
              <a:rPr lang="en-US" baseline="0" dirty="0" smtClean="0"/>
              <a:t> numbers are easier to engage</a:t>
            </a:r>
          </a:p>
          <a:p>
            <a:r>
              <a:rPr lang="en-US" baseline="0" dirty="0" smtClean="0"/>
              <a:t>Small numbers are easier to teach/assess</a:t>
            </a:r>
          </a:p>
          <a:p>
            <a:endParaRPr lang="en-US" b="1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No resource justification if you are small so many shared modules</a:t>
            </a:r>
          </a:p>
          <a:p>
            <a:endParaRPr lang="en-US" dirty="0" smtClean="0"/>
          </a:p>
          <a:p>
            <a:r>
              <a:rPr lang="en-US" dirty="0" smtClean="0"/>
              <a:t>Given</a:t>
            </a:r>
            <a:r>
              <a:rPr lang="en-US" baseline="0" dirty="0" smtClean="0"/>
              <a:t> the broadness what unique skill set do we want to give our students?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Small industries that are diverse, why would they take med </a:t>
            </a:r>
            <a:r>
              <a:rPr lang="en-US" dirty="0" err="1" smtClean="0"/>
              <a:t>eng</a:t>
            </a:r>
            <a:r>
              <a:rPr lang="en-US" dirty="0" smtClean="0"/>
              <a:t> over </a:t>
            </a:r>
            <a:r>
              <a:rPr lang="en-US" dirty="0" err="1" smtClean="0"/>
              <a:t>mecheng</a:t>
            </a:r>
            <a:r>
              <a:rPr lang="en-US" dirty="0" smtClean="0"/>
              <a:t>/</a:t>
            </a:r>
            <a:r>
              <a:rPr lang="en-US" dirty="0" err="1" smtClean="0"/>
              <a:t>chemeng</a:t>
            </a:r>
            <a:r>
              <a:rPr lang="en-US" dirty="0" smtClean="0"/>
              <a:t>/</a:t>
            </a:r>
            <a:r>
              <a:rPr lang="en-US" dirty="0" err="1" smtClean="0"/>
              <a:t>elec</a:t>
            </a:r>
            <a:r>
              <a:rPr lang="en-US" baseline="0" dirty="0" err="1" smtClean="0"/>
              <a:t>eng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645724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Vertical strands: 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bespoke modules to link/use generic modules (towards higher levels)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you don’t teach something for 1 semester students forget.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Remove generic modules with low relevance towards higher levels</a:t>
            </a:r>
          </a:p>
          <a:p>
            <a:r>
              <a:rPr lang="en-US" baseline="0" dirty="0" smtClean="0"/>
              <a:t>Redesign unpopular, but vital module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3687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Vertical strands: </a:t>
            </a:r>
          </a:p>
          <a:p>
            <a:r>
              <a:rPr lang="en-US" dirty="0" smtClean="0"/>
              <a:t>Use</a:t>
            </a:r>
            <a:r>
              <a:rPr lang="en-US" baseline="0" dirty="0" smtClean="0"/>
              <a:t> bespoke modules to link/use generic modules (towards higher levels)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if you don’t teach something for 1 semester students forget.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Remove generic modules with low relevance towards higher levels</a:t>
            </a:r>
          </a:p>
          <a:p>
            <a:r>
              <a:rPr lang="en-US" baseline="0" dirty="0" smtClean="0"/>
              <a:t>Redesign unpopular, but vital module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3687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 years ago, used</a:t>
            </a:r>
            <a:r>
              <a:rPr lang="en-US" baseline="0" dirty="0" smtClean="0"/>
              <a:t> to be 1 module year 1, 2 and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46515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</a:t>
            </a:r>
            <a:r>
              <a:rPr lang="en-US" baseline="0" dirty="0" smtClean="0"/>
              <a:t> to be a gap in year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97529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for accreditation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8537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to set only in year 1</a:t>
            </a:r>
          </a:p>
          <a:p>
            <a:r>
              <a:rPr lang="en-US" dirty="0" smtClean="0"/>
              <a:t>Year</a:t>
            </a:r>
            <a:r>
              <a:rPr lang="en-US" baseline="0" dirty="0" smtClean="0"/>
              <a:t> 3 is work in progress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03125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685800"/>
            <a:ext cx="6089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Enthuse students: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Tweak the degree removing generic modules</a:t>
            </a:r>
          </a:p>
          <a:p>
            <a:r>
              <a:rPr lang="en-US" baseline="0" dirty="0" smtClean="0"/>
              <a:t>Engage our top students</a:t>
            </a:r>
          </a:p>
          <a:p>
            <a:r>
              <a:rPr lang="en-US" baseline="0" dirty="0" smtClean="0"/>
              <a:t>Enthuse our motivated students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852779-8774-6D47-9638-145C68524E9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36874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839" y="3199093"/>
            <a:ext cx="15547499" cy="22074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677" y="5835597"/>
            <a:ext cx="12803823" cy="26317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5/12/2015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261102" y="412403"/>
            <a:ext cx="4115514" cy="878677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559" y="412403"/>
            <a:ext cx="12041690" cy="878677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878" y="6617493"/>
            <a:ext cx="15547499" cy="204531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4878" y="4364780"/>
            <a:ext cx="15547499" cy="225271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559" y="2402895"/>
            <a:ext cx="8078602" cy="67962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98014" y="2402895"/>
            <a:ext cx="8078602" cy="67962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560" y="2305157"/>
            <a:ext cx="8081779" cy="9606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560" y="3265836"/>
            <a:ext cx="8081779" cy="59333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91667" y="2305157"/>
            <a:ext cx="8084953" cy="96068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91667" y="3265836"/>
            <a:ext cx="8084953" cy="59333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563" y="410016"/>
            <a:ext cx="6017671" cy="174495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51342" y="410021"/>
            <a:ext cx="10225275" cy="878915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563" y="2154980"/>
            <a:ext cx="6017671" cy="704419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199" y="7208679"/>
            <a:ext cx="10974705" cy="85102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85199" y="920155"/>
            <a:ext cx="10974705" cy="617886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5199" y="8059707"/>
            <a:ext cx="10974705" cy="12085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559" y="412403"/>
            <a:ext cx="16462058" cy="1716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559" y="2402895"/>
            <a:ext cx="16462058" cy="67962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4559" y="9544826"/>
            <a:ext cx="4267941" cy="548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pPr/>
              <a:t>5/12/2015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49486" y="9544826"/>
            <a:ext cx="5792205" cy="548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108676" y="9544826"/>
            <a:ext cx="4267941" cy="5482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/>
              <a:t>Building Employer Expectations into </a:t>
            </a:r>
            <a:r>
              <a:rPr lang="en-US" sz="8000" b="1" dirty="0" err="1"/>
              <a:t>programme</a:t>
            </a:r>
            <a:r>
              <a:rPr lang="en-US" sz="8000" b="1" dirty="0"/>
              <a:t> </a:t>
            </a:r>
            <a:r>
              <a:rPr lang="en-US" sz="8000" b="1" dirty="0" smtClean="0"/>
              <a:t>changes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R van Loon</a:t>
            </a:r>
          </a:p>
          <a:p>
            <a:r>
              <a:rPr lang="en-US" sz="6000" dirty="0" smtClean="0"/>
              <a:t>Portfolio Director Medical Engineering</a:t>
            </a:r>
          </a:p>
          <a:p>
            <a:r>
              <a:rPr lang="en-US" sz="6000" dirty="0" smtClean="0"/>
              <a:t>Associate Professor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299626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Vertical alignment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0356591"/>
              </p:ext>
            </p:extLst>
          </p:nvPr>
        </p:nvGraphicFramePr>
        <p:xfrm>
          <a:off x="914565" y="3781843"/>
          <a:ext cx="16462054" cy="4803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722"/>
                <a:gridCol w="2351722"/>
                <a:gridCol w="2351722"/>
                <a:gridCol w="2351722"/>
                <a:gridCol w="2351722"/>
                <a:gridCol w="2351722"/>
                <a:gridCol w="2351722"/>
              </a:tblGrid>
              <a:tr h="961157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Module Codes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</a:tr>
              <a:tr h="96115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EG-163 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EG-155</a:t>
                      </a:r>
                      <a:endParaRPr lang="en-US" sz="2800" b="1" dirty="0"/>
                    </a:p>
                  </a:txBody>
                  <a:tcPr marL="182912" marR="182912" marT="68654" marB="6865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EGA114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dk1"/>
                          </a:solidFill>
                        </a:rPr>
                        <a:t>EG-189</a:t>
                      </a:r>
                      <a:endParaRPr lang="en-US" sz="2800" b="1" dirty="0">
                        <a:solidFill>
                          <a:schemeClr val="dk1"/>
                        </a:solidFill>
                      </a:endParaRPr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EGA103/EG-166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EG-120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SR-112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EG-190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FFFF"/>
                    </a:solidFill>
                  </a:tcPr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EGA201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EG-103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EG-211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EG-268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PM-230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EG-262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EG-318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EG-323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EG3055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EG353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EG-386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EGA306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EGA336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EGA353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9766" y="2539280"/>
            <a:ext cx="3313599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Mechanics, materials and Design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761000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Vertical alignment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672379447"/>
              </p:ext>
            </p:extLst>
          </p:nvPr>
        </p:nvGraphicFramePr>
        <p:xfrm>
          <a:off x="914565" y="3781843"/>
          <a:ext cx="16462054" cy="4803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722"/>
                <a:gridCol w="2351722"/>
                <a:gridCol w="2351722"/>
                <a:gridCol w="2351722"/>
                <a:gridCol w="2351722"/>
                <a:gridCol w="2351722"/>
                <a:gridCol w="2351722"/>
              </a:tblGrid>
              <a:tr h="961157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Module Codes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</a:tr>
              <a:tr h="96115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EG-163 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EG-155</a:t>
                      </a:r>
                      <a:endParaRPr lang="en-US" sz="2800" b="1" dirty="0"/>
                    </a:p>
                  </a:txBody>
                  <a:tcPr marL="182912" marR="182912" marT="68654" marB="6865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EGA114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dk1"/>
                          </a:solidFill>
                        </a:rPr>
                        <a:t>EG-189</a:t>
                      </a:r>
                      <a:endParaRPr lang="en-US" sz="2800" b="1" dirty="0">
                        <a:solidFill>
                          <a:schemeClr val="dk1"/>
                        </a:solidFill>
                      </a:endParaRPr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EGA103/EG-166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EG-120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SR-112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EG-190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FFFF"/>
                    </a:solidFill>
                  </a:tcPr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EGA201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EG-103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EG-211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EG-268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PM-230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EG-262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EG-318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EG-323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EG3055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EG353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EG-386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EGA336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EGA353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9764" y="2539280"/>
            <a:ext cx="740908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Fluids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83773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Vertical alignment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79218449"/>
              </p:ext>
            </p:extLst>
          </p:nvPr>
        </p:nvGraphicFramePr>
        <p:xfrm>
          <a:off x="914565" y="3781843"/>
          <a:ext cx="16462054" cy="4803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722"/>
                <a:gridCol w="2351722"/>
                <a:gridCol w="2351722"/>
                <a:gridCol w="2351722"/>
                <a:gridCol w="2351722"/>
                <a:gridCol w="2351722"/>
                <a:gridCol w="2351722"/>
              </a:tblGrid>
              <a:tr h="961157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Module Codes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</a:tr>
              <a:tr h="96115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EG-163 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EG-155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EGA114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dk1"/>
                          </a:solidFill>
                        </a:rPr>
                        <a:t>EG-189</a:t>
                      </a:r>
                      <a:endParaRPr lang="en-US" sz="2800" b="1" dirty="0">
                        <a:solidFill>
                          <a:schemeClr val="dk1"/>
                        </a:solidFill>
                      </a:endParaRPr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EGA103/EG-166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EG-120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SR-112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EG-190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EGA201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EG-103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EG-211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PM-230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EG-262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EG-318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EG-323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EG3055</a:t>
                      </a:r>
                      <a:endParaRPr lang="en-US" sz="2800" b="1" dirty="0"/>
                    </a:p>
                  </a:txBody>
                  <a:tcPr marL="182912" marR="182912" marT="68654" marB="68654">
                    <a:pattFill prst="wdUpDiag">
                      <a:fgClr>
                        <a:srgbClr val="FF0000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EG353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EG-386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EGA336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EGA308</a:t>
                      </a:r>
                      <a:endParaRPr lang="en-US" sz="2800" b="1" dirty="0"/>
                    </a:p>
                  </a:txBody>
                  <a:tcPr marL="182912" marR="182912" marT="68654" marB="68654">
                    <a:pattFill prst="wdUpDiag">
                      <a:fgClr>
                        <a:srgbClr val="FF0000"/>
                      </a:fgClr>
                      <a:bgClr>
                        <a:prstClr val="white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EGA353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9766" y="2539280"/>
            <a:ext cx="233948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Electronics and Signals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39290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Curriculum Design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Considerations: </a:t>
            </a:r>
          </a:p>
          <a:p>
            <a:r>
              <a:rPr lang="en-US" sz="6000" dirty="0" smtClean="0"/>
              <a:t>Basic Content</a:t>
            </a:r>
          </a:p>
          <a:p>
            <a:r>
              <a:rPr lang="en-US" sz="6000" dirty="0"/>
              <a:t>Theory </a:t>
            </a:r>
            <a:r>
              <a:rPr lang="en-US" sz="6000" dirty="0" err="1"/>
              <a:t>vs</a:t>
            </a:r>
            <a:r>
              <a:rPr lang="en-US" sz="6000" dirty="0"/>
              <a:t> Experimental </a:t>
            </a:r>
            <a:r>
              <a:rPr lang="en-US" sz="6000" dirty="0" err="1"/>
              <a:t>vs</a:t>
            </a:r>
            <a:r>
              <a:rPr lang="en-US" sz="6000" dirty="0"/>
              <a:t> Project</a:t>
            </a:r>
          </a:p>
          <a:p>
            <a:r>
              <a:rPr lang="en-US" sz="6000" dirty="0" smtClean="0"/>
              <a:t>Vertical strands</a:t>
            </a:r>
          </a:p>
          <a:p>
            <a:r>
              <a:rPr lang="en-US" sz="6000" dirty="0"/>
              <a:t>Enthuse </a:t>
            </a:r>
            <a:r>
              <a:rPr lang="en-US" sz="6000" dirty="0" smtClean="0"/>
              <a:t>Students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6847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Encourage our top students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559" y="2128755"/>
            <a:ext cx="16462058" cy="679627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/>
              <a:t>Texas A&amp;M </a:t>
            </a:r>
            <a:r>
              <a:rPr lang="en-US" sz="6000" b="1" dirty="0" smtClean="0"/>
              <a:t>exchange</a:t>
            </a:r>
          </a:p>
          <a:p>
            <a:r>
              <a:rPr lang="en-US" sz="6000" dirty="0" smtClean="0"/>
              <a:t>Top students</a:t>
            </a:r>
          </a:p>
          <a:p>
            <a:r>
              <a:rPr lang="en-US" sz="6000" dirty="0" smtClean="0"/>
              <a:t>1</a:t>
            </a:r>
            <a:r>
              <a:rPr lang="en-US" sz="6000" baseline="30000" dirty="0" smtClean="0"/>
              <a:t>st</a:t>
            </a:r>
            <a:r>
              <a:rPr lang="en-US" sz="6000" dirty="0" smtClean="0"/>
              <a:t> semester in year 2</a:t>
            </a:r>
          </a:p>
          <a:p>
            <a:r>
              <a:rPr lang="en-US" sz="6000" dirty="0" smtClean="0"/>
              <a:t>New environment/work ethic</a:t>
            </a:r>
          </a:p>
          <a:p>
            <a:r>
              <a:rPr lang="en-US" sz="6000" dirty="0" smtClean="0"/>
              <a:t>Write reflection/employability </a:t>
            </a:r>
            <a:r>
              <a:rPr lang="en-US" sz="6000" dirty="0" smtClean="0"/>
              <a:t>statement</a:t>
            </a:r>
            <a:endParaRPr lang="en-US" sz="6000" dirty="0"/>
          </a:p>
          <a:p>
            <a:pPr marL="0" indent="0" algn="ctr">
              <a:buNone/>
            </a:pPr>
            <a:r>
              <a:rPr lang="en-US" sz="6000" dirty="0" smtClean="0"/>
              <a:t>Challenges and enthuses top students</a:t>
            </a:r>
          </a:p>
          <a:p>
            <a:pPr marL="0" indent="0" algn="ctr">
              <a:buNone/>
            </a:pPr>
            <a:r>
              <a:rPr lang="en-US" sz="6000" dirty="0" smtClean="0"/>
              <a:t> Reflection on others!! </a:t>
            </a: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1036992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Engage our motivated students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5266" y="2402896"/>
            <a:ext cx="12465548" cy="73671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/>
              <a:t>Medical Engineering </a:t>
            </a:r>
            <a:r>
              <a:rPr lang="en-US" sz="6000" b="1" dirty="0" smtClean="0"/>
              <a:t>Society</a:t>
            </a:r>
          </a:p>
          <a:p>
            <a:r>
              <a:rPr lang="en-US" sz="6000" dirty="0" smtClean="0"/>
              <a:t>Seminars</a:t>
            </a:r>
            <a:endParaRPr lang="en-US" sz="6000" dirty="0" smtClean="0"/>
          </a:p>
          <a:p>
            <a:r>
              <a:rPr lang="en-US" sz="6000" dirty="0" smtClean="0"/>
              <a:t>Trips/Visits</a:t>
            </a:r>
          </a:p>
          <a:p>
            <a:r>
              <a:rPr lang="en-US" sz="6000" dirty="0" smtClean="0"/>
              <a:t>Student </a:t>
            </a:r>
            <a:r>
              <a:rPr lang="en-US" sz="6000" dirty="0" smtClean="0"/>
              <a:t>support</a:t>
            </a:r>
          </a:p>
          <a:p>
            <a:r>
              <a:rPr lang="en-US" sz="6000" dirty="0" smtClean="0"/>
              <a:t>Social </a:t>
            </a:r>
            <a:r>
              <a:rPr lang="en-US" sz="6000" dirty="0" smtClean="0"/>
              <a:t>Events</a:t>
            </a:r>
          </a:p>
          <a:p>
            <a:r>
              <a:rPr lang="en-US" sz="6000" dirty="0" smtClean="0"/>
              <a:t>PR</a:t>
            </a:r>
            <a:endParaRPr lang="en-US" sz="6000" dirty="0" smtClean="0"/>
          </a:p>
        </p:txBody>
      </p:sp>
    </p:spTree>
    <p:extLst>
      <p:ext uri="{BB962C8B-B14F-4D97-AF65-F5344CB8AC3E}">
        <p14:creationId xmlns="" xmlns:p14="http://schemas.microsoft.com/office/powerpoint/2010/main" val="333715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NSS (2014)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92950095"/>
              </p:ext>
            </p:extLst>
          </p:nvPr>
        </p:nvGraphicFramePr>
        <p:xfrm>
          <a:off x="914565" y="2564941"/>
          <a:ext cx="16462055" cy="5812948"/>
        </p:xfrm>
        <a:graphic>
          <a:graphicData uri="http://schemas.openxmlformats.org/drawingml/2006/table">
            <a:tbl>
              <a:tblPr/>
              <a:tblGrid>
                <a:gridCol w="8979305"/>
                <a:gridCol w="2161683"/>
                <a:gridCol w="2161683"/>
                <a:gridCol w="3159384"/>
              </a:tblGrid>
              <a:tr h="2307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category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score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% difference with sector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% difference with previous year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476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Teaching on my course</a:t>
                      </a:r>
                    </a:p>
                  </a:txBody>
                  <a:tcPr marL="609706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+17</a:t>
                      </a:r>
                      <a:endParaRPr 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Assessment and feedback</a:t>
                      </a:r>
                    </a:p>
                  </a:txBody>
                  <a:tcPr marL="609706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84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+11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+21</a:t>
                      </a:r>
                      <a:endParaRPr 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Academic support</a:t>
                      </a:r>
                    </a:p>
                  </a:txBody>
                  <a:tcPr marL="609706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95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+14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+7</a:t>
                      </a:r>
                      <a:endParaRPr 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48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Organisation</a:t>
                      </a:r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and management</a:t>
                      </a:r>
                    </a:p>
                  </a:txBody>
                  <a:tcPr marL="609706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77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+31</a:t>
                      </a:r>
                      <a:endParaRPr 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Learning resources</a:t>
                      </a:r>
                    </a:p>
                  </a:txBody>
                  <a:tcPr marL="609706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+1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+12</a:t>
                      </a:r>
                      <a:endParaRPr 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Personal Development </a:t>
                      </a:r>
                    </a:p>
                  </a:txBody>
                  <a:tcPr marL="609706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+12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+23</a:t>
                      </a:r>
                      <a:endParaRPr lang="en-US" sz="3000" b="1" i="0" u="none" strike="noStrike" dirty="0">
                        <a:solidFill>
                          <a:srgbClr val="000000"/>
                        </a:solidFill>
                        <a:effectLst/>
                        <a:latin typeface="Tahoma"/>
                      </a:endParaRP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6764">
                <a:tc>
                  <a:txBody>
                    <a:bodyPr/>
                    <a:lstStyle/>
                    <a:p>
                      <a:pPr algn="l" fontAlgn="ctr"/>
                      <a:r>
                        <a:rPr lang="en-US" sz="3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OVERALL SATISFACTION </a:t>
                      </a:r>
                    </a:p>
                  </a:txBody>
                  <a:tcPr marL="609706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89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/>
                        </a:rPr>
                        <a:t>+5</a:t>
                      </a: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30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Tahoma"/>
                        </a:rPr>
                        <a:t>+27</a:t>
                      </a:r>
                      <a:endParaRPr lang="en-US" sz="3000" b="1" i="0" u="none" strike="noStrike" dirty="0">
                        <a:solidFill>
                          <a:schemeClr val="bg1"/>
                        </a:solidFill>
                        <a:effectLst/>
                        <a:latin typeface="Tahoma"/>
                      </a:endParaRPr>
                    </a:p>
                  </a:txBody>
                  <a:tcPr marL="25404" marR="25404" marT="190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3522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Curriculum Design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Considerations: </a:t>
            </a:r>
          </a:p>
          <a:p>
            <a:r>
              <a:rPr lang="en-US" sz="6000" dirty="0" smtClean="0"/>
              <a:t>Basic Content</a:t>
            </a:r>
          </a:p>
          <a:p>
            <a:r>
              <a:rPr lang="en-US" sz="6000" dirty="0"/>
              <a:t>Theory </a:t>
            </a:r>
            <a:r>
              <a:rPr lang="en-US" sz="6000" dirty="0" err="1"/>
              <a:t>vs</a:t>
            </a:r>
            <a:r>
              <a:rPr lang="en-US" sz="6000" dirty="0"/>
              <a:t> Experimental </a:t>
            </a:r>
            <a:r>
              <a:rPr lang="en-US" sz="6000" dirty="0" err="1"/>
              <a:t>vs</a:t>
            </a:r>
            <a:r>
              <a:rPr lang="en-US" sz="6000" dirty="0"/>
              <a:t> Project</a:t>
            </a:r>
          </a:p>
          <a:p>
            <a:r>
              <a:rPr lang="en-US" sz="6000" dirty="0" smtClean="0"/>
              <a:t>Vertical strands</a:t>
            </a:r>
          </a:p>
          <a:p>
            <a:r>
              <a:rPr lang="en-US" sz="6000" dirty="0"/>
              <a:t>Enthuse </a:t>
            </a:r>
            <a:r>
              <a:rPr lang="en-US" sz="6000" dirty="0" smtClean="0"/>
              <a:t>Students</a:t>
            </a:r>
          </a:p>
          <a:p>
            <a:r>
              <a:rPr lang="en-US" sz="6000" dirty="0" smtClean="0"/>
              <a:t>Industry </a:t>
            </a:r>
            <a:r>
              <a:rPr lang="en-US" sz="6000" dirty="0" err="1" smtClean="0"/>
              <a:t>vs</a:t>
            </a:r>
            <a:r>
              <a:rPr lang="en-US" sz="6000" dirty="0" smtClean="0"/>
              <a:t> NHS </a:t>
            </a:r>
            <a:r>
              <a:rPr lang="en-US" sz="6000" dirty="0" err="1" smtClean="0"/>
              <a:t>vs</a:t>
            </a:r>
            <a:r>
              <a:rPr lang="en-US" sz="6000" dirty="0" smtClean="0"/>
              <a:t> Research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5491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Industrial Liaison Committee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655" y="2419209"/>
            <a:ext cx="14562590" cy="6796278"/>
          </a:xfrm>
        </p:spPr>
        <p:txBody>
          <a:bodyPr>
            <a:noAutofit/>
          </a:bodyPr>
          <a:lstStyle/>
          <a:p>
            <a:r>
              <a:rPr lang="en-US" sz="6000" dirty="0" smtClean="0"/>
              <a:t>Feedback on curriculum weaknesses</a:t>
            </a:r>
          </a:p>
          <a:p>
            <a:endParaRPr lang="en-US" sz="6000" dirty="0" smtClean="0"/>
          </a:p>
          <a:p>
            <a:r>
              <a:rPr lang="en-US" sz="6000" dirty="0" smtClean="0"/>
              <a:t>Advertising the degree</a:t>
            </a:r>
          </a:p>
          <a:p>
            <a:endParaRPr lang="en-US" sz="6000" dirty="0" smtClean="0"/>
          </a:p>
          <a:p>
            <a:r>
              <a:rPr lang="en-US" sz="6000" dirty="0" smtClean="0"/>
              <a:t>Linking Research to Teaching</a:t>
            </a:r>
          </a:p>
          <a:p>
            <a:endParaRPr lang="en-US" sz="6000" dirty="0" smtClean="0"/>
          </a:p>
          <a:p>
            <a:r>
              <a:rPr lang="en-US" sz="6000" dirty="0" smtClean="0"/>
              <a:t>Helpful for Year in Industry Schemes</a:t>
            </a:r>
          </a:p>
          <a:p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90568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Curriculum Design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/>
              <a:t>Considerations: </a:t>
            </a:r>
          </a:p>
          <a:p>
            <a:r>
              <a:rPr lang="en-US" sz="6000" dirty="0" smtClean="0"/>
              <a:t>Basic Content</a:t>
            </a:r>
          </a:p>
          <a:p>
            <a:r>
              <a:rPr lang="en-US" sz="6000" dirty="0"/>
              <a:t>Theory </a:t>
            </a:r>
            <a:r>
              <a:rPr lang="en-US" sz="6000" dirty="0" err="1"/>
              <a:t>vs</a:t>
            </a:r>
            <a:r>
              <a:rPr lang="en-US" sz="6000" dirty="0"/>
              <a:t> Experimental </a:t>
            </a:r>
            <a:r>
              <a:rPr lang="en-US" sz="6000" dirty="0" err="1"/>
              <a:t>vs</a:t>
            </a:r>
            <a:r>
              <a:rPr lang="en-US" sz="6000" dirty="0"/>
              <a:t> Project</a:t>
            </a:r>
          </a:p>
          <a:p>
            <a:r>
              <a:rPr lang="en-US" sz="6000" dirty="0" smtClean="0"/>
              <a:t>Vertical strands</a:t>
            </a:r>
          </a:p>
          <a:p>
            <a:r>
              <a:rPr lang="en-US" sz="6000" dirty="0"/>
              <a:t>Enthuse </a:t>
            </a:r>
            <a:r>
              <a:rPr lang="en-US" sz="6000" dirty="0" smtClean="0"/>
              <a:t>Students</a:t>
            </a:r>
          </a:p>
          <a:p>
            <a:r>
              <a:rPr lang="en-US" sz="6000" dirty="0" smtClean="0"/>
              <a:t>Industry </a:t>
            </a:r>
            <a:r>
              <a:rPr lang="en-US" sz="6000" dirty="0" err="1" smtClean="0"/>
              <a:t>vs</a:t>
            </a:r>
            <a:r>
              <a:rPr lang="en-US" sz="6000" dirty="0" smtClean="0"/>
              <a:t> NHS </a:t>
            </a:r>
            <a:r>
              <a:rPr lang="en-US" sz="6000" dirty="0" err="1" smtClean="0"/>
              <a:t>vs</a:t>
            </a:r>
            <a:r>
              <a:rPr lang="en-US" sz="6000" dirty="0" smtClean="0"/>
              <a:t> Research</a:t>
            </a:r>
          </a:p>
          <a:p>
            <a:r>
              <a:rPr lang="en-US" sz="6000" dirty="0" smtClean="0"/>
              <a:t>Satisfying Accreditation</a:t>
            </a:r>
            <a:endParaRPr lang="en-US" sz="6000" dirty="0"/>
          </a:p>
          <a:p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2014277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Medical Engineering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9600" dirty="0"/>
              <a:t>Small student </a:t>
            </a:r>
            <a:r>
              <a:rPr lang="en-US" sz="9600" dirty="0" smtClean="0"/>
              <a:t>numbers</a:t>
            </a:r>
          </a:p>
          <a:p>
            <a:endParaRPr lang="en-US" sz="9600" dirty="0"/>
          </a:p>
          <a:p>
            <a:r>
              <a:rPr lang="en-US" sz="9600" dirty="0" smtClean="0"/>
              <a:t>Broad degree with many modules shared</a:t>
            </a:r>
          </a:p>
          <a:p>
            <a:endParaRPr lang="en-US" sz="9600" dirty="0" smtClean="0"/>
          </a:p>
          <a:p>
            <a:r>
              <a:rPr lang="en-US" sz="9600" dirty="0" smtClean="0"/>
              <a:t>Diverse job prospects </a:t>
            </a:r>
          </a:p>
          <a:p>
            <a:endParaRPr lang="en-US" sz="9600" dirty="0" smtClean="0"/>
          </a:p>
          <a:p>
            <a:r>
              <a:rPr lang="en-US" sz="9600" dirty="0"/>
              <a:t>Relatively unknown </a:t>
            </a:r>
            <a:r>
              <a:rPr lang="en-US" sz="9600" dirty="0" smtClean="0"/>
              <a:t>discipline</a:t>
            </a:r>
          </a:p>
          <a:p>
            <a:endParaRPr lang="en-US" sz="60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89756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91655" y="3710110"/>
            <a:ext cx="14562590" cy="2773857"/>
          </a:xfrm>
        </p:spPr>
        <p:txBody>
          <a:bodyPr/>
          <a:lstStyle/>
          <a:p>
            <a:pPr marL="0" indent="0" algn="ctr">
              <a:buNone/>
            </a:pPr>
            <a:r>
              <a:rPr lang="en-US" sz="8000" b="1" dirty="0" smtClean="0"/>
              <a:t>Thank you!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43794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Curriculum Design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Challenges: </a:t>
            </a:r>
          </a:p>
          <a:p>
            <a:r>
              <a:rPr lang="en-US" sz="6000" dirty="0" smtClean="0"/>
              <a:t>Tailor level 3 to future student career</a:t>
            </a:r>
          </a:p>
          <a:p>
            <a:r>
              <a:rPr lang="en-US" sz="6000" dirty="0" smtClean="0"/>
              <a:t>Increase industrial awareness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1973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Curriculum Design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Considerations: </a:t>
            </a:r>
          </a:p>
          <a:p>
            <a:r>
              <a:rPr lang="en-US" sz="6000" dirty="0" smtClean="0"/>
              <a:t>Basic Content</a:t>
            </a:r>
          </a:p>
          <a:p>
            <a:r>
              <a:rPr lang="en-US" sz="6000" dirty="0"/>
              <a:t>Theory </a:t>
            </a:r>
            <a:r>
              <a:rPr lang="en-US" sz="6000" dirty="0" err="1"/>
              <a:t>vs</a:t>
            </a:r>
            <a:r>
              <a:rPr lang="en-US" sz="6000" dirty="0"/>
              <a:t> Experimental </a:t>
            </a:r>
            <a:r>
              <a:rPr lang="en-US" sz="6000" dirty="0" err="1"/>
              <a:t>vs</a:t>
            </a:r>
            <a:r>
              <a:rPr lang="en-US" sz="6000" dirty="0"/>
              <a:t> Project</a:t>
            </a:r>
          </a:p>
          <a:p>
            <a:endParaRPr lang="en-US" sz="6000" dirty="0" smtClean="0"/>
          </a:p>
          <a:p>
            <a:pPr marL="0" indent="0">
              <a:buNone/>
            </a:pPr>
            <a:endParaRPr lang="en-US" sz="6000" dirty="0"/>
          </a:p>
        </p:txBody>
      </p:sp>
    </p:spTree>
    <p:extLst>
      <p:ext uri="{BB962C8B-B14F-4D97-AF65-F5344CB8AC3E}">
        <p14:creationId xmlns="" xmlns:p14="http://schemas.microsoft.com/office/powerpoint/2010/main" val="43664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Vertical alignment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90995104"/>
              </p:ext>
            </p:extLst>
          </p:nvPr>
        </p:nvGraphicFramePr>
        <p:xfrm>
          <a:off x="914565" y="3781843"/>
          <a:ext cx="16462054" cy="4803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722"/>
                <a:gridCol w="2351722"/>
                <a:gridCol w="2351722"/>
                <a:gridCol w="2351722"/>
                <a:gridCol w="2351722"/>
                <a:gridCol w="2351722"/>
                <a:gridCol w="2351722"/>
              </a:tblGrid>
              <a:tr h="961157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Module Codes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</a:tr>
              <a:tr h="96115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EG-163 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EG-155</a:t>
                      </a:r>
                      <a:endParaRPr lang="en-US" sz="2800" b="1" dirty="0"/>
                    </a:p>
                  </a:txBody>
                  <a:tcPr marL="182912" marR="182912" marT="68654" marB="6865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EGA114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dk1"/>
                          </a:solidFill>
                        </a:rPr>
                        <a:t>EG-189</a:t>
                      </a:r>
                      <a:endParaRPr lang="en-US" sz="2800" b="1" dirty="0">
                        <a:solidFill>
                          <a:schemeClr val="dk1"/>
                        </a:solidFill>
                      </a:endParaRPr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EGA103/EG-166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EG-120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SR-112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EG-190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FFFF"/>
                    </a:solidFill>
                  </a:tcPr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EGA201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EG-103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EG-211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PM-230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EG-262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EG-318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EG-323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EG3055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EG353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EG-386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EGA336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EGA353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9766" y="2539280"/>
            <a:ext cx="3229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Medical Engineering Curriculum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18295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Vertical alignment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27040622"/>
              </p:ext>
            </p:extLst>
          </p:nvPr>
        </p:nvGraphicFramePr>
        <p:xfrm>
          <a:off x="914565" y="3781843"/>
          <a:ext cx="16462054" cy="4803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722"/>
                <a:gridCol w="2351722"/>
                <a:gridCol w="2351722"/>
                <a:gridCol w="2351722"/>
                <a:gridCol w="2351722"/>
                <a:gridCol w="2351722"/>
                <a:gridCol w="2351722"/>
              </a:tblGrid>
              <a:tr h="961157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Module Codes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</a:tr>
              <a:tr h="96115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EG-163 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EG-155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EGA114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dk1"/>
                          </a:solidFill>
                        </a:rPr>
                        <a:t>EG-189</a:t>
                      </a:r>
                      <a:endParaRPr lang="en-US" sz="2800" b="1" dirty="0">
                        <a:solidFill>
                          <a:schemeClr val="dk1"/>
                        </a:solidFill>
                      </a:endParaRPr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EGA103/EG-166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SR-113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EG-120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SR-112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EG-190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EGA201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EG-103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EG-211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PM-230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EG-262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EG-318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EG-323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EG3055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EG353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EG-386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EGA336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EGA353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9766" y="2539280"/>
            <a:ext cx="154561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Basic modules</a:t>
            </a:r>
          </a:p>
        </p:txBody>
      </p:sp>
    </p:spTree>
    <p:extLst>
      <p:ext uri="{BB962C8B-B14F-4D97-AF65-F5344CB8AC3E}">
        <p14:creationId xmlns="" xmlns:p14="http://schemas.microsoft.com/office/powerpoint/2010/main" val="317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Vertical alignment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05126093"/>
              </p:ext>
            </p:extLst>
          </p:nvPr>
        </p:nvGraphicFramePr>
        <p:xfrm>
          <a:off x="914565" y="3781843"/>
          <a:ext cx="16462054" cy="4803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722"/>
                <a:gridCol w="2351722"/>
                <a:gridCol w="2351722"/>
                <a:gridCol w="2351722"/>
                <a:gridCol w="2351722"/>
                <a:gridCol w="2351722"/>
                <a:gridCol w="2351722"/>
              </a:tblGrid>
              <a:tr h="961157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Module Codes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</a:tr>
              <a:tr h="96115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EG-163 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EG-155</a:t>
                      </a:r>
                      <a:endParaRPr lang="en-US" sz="2800" b="1" dirty="0"/>
                    </a:p>
                  </a:txBody>
                  <a:tcPr marL="182912" marR="182912" marT="68654" marB="6865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EGA114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dk1"/>
                          </a:solidFill>
                        </a:rPr>
                        <a:t>EG-189</a:t>
                      </a:r>
                      <a:endParaRPr lang="en-US" sz="2800" b="1" dirty="0">
                        <a:solidFill>
                          <a:schemeClr val="dk1"/>
                        </a:solidFill>
                      </a:endParaRPr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EGA103/EG-166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EG-120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SR-112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EG-190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FFFF"/>
                    </a:solidFill>
                  </a:tcPr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EGA201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EG-103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EG-211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EG-268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PM-230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EG-262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EG-318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EG-323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EG3055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EG353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EG-386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EGA336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EGA353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9768" y="2539280"/>
            <a:ext cx="8525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Theory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206495" y="2539280"/>
            <a:ext cx="1776384" cy="369332"/>
          </a:xfrm>
          <a:prstGeom prst="rect">
            <a:avLst/>
          </a:prstGeom>
          <a:solidFill>
            <a:srgbClr val="008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Experimentation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2960164" y="2490828"/>
            <a:ext cx="1399807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Project work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68724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b="1" dirty="0" smtClean="0"/>
              <a:t>Curriculum Design</a:t>
            </a:r>
            <a:endParaRPr lang="en-US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 smtClean="0"/>
              <a:t>Considerations: </a:t>
            </a:r>
          </a:p>
          <a:p>
            <a:r>
              <a:rPr lang="en-US" sz="6000" dirty="0" smtClean="0"/>
              <a:t>Basic Content</a:t>
            </a:r>
          </a:p>
          <a:p>
            <a:r>
              <a:rPr lang="en-US" sz="6000" dirty="0"/>
              <a:t>Theory </a:t>
            </a:r>
            <a:r>
              <a:rPr lang="en-US" sz="6000" dirty="0" err="1"/>
              <a:t>vs</a:t>
            </a:r>
            <a:r>
              <a:rPr lang="en-US" sz="6000" dirty="0"/>
              <a:t> Experimental </a:t>
            </a:r>
            <a:r>
              <a:rPr lang="en-US" sz="6000" dirty="0" err="1"/>
              <a:t>vs</a:t>
            </a:r>
            <a:r>
              <a:rPr lang="en-US" sz="6000" dirty="0"/>
              <a:t> Project</a:t>
            </a:r>
          </a:p>
          <a:p>
            <a:r>
              <a:rPr lang="en-US" sz="6000" dirty="0" smtClean="0"/>
              <a:t>Vertical strands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3241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Vertical alignment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7135687"/>
              </p:ext>
            </p:extLst>
          </p:nvPr>
        </p:nvGraphicFramePr>
        <p:xfrm>
          <a:off x="914565" y="3781843"/>
          <a:ext cx="16462054" cy="4803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722"/>
                <a:gridCol w="2351722"/>
                <a:gridCol w="2351722"/>
                <a:gridCol w="2351722"/>
                <a:gridCol w="2351722"/>
                <a:gridCol w="2351722"/>
                <a:gridCol w="2351722"/>
              </a:tblGrid>
              <a:tr h="961157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Module Codes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</a:tr>
              <a:tr h="96115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EG-163 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EG-155</a:t>
                      </a:r>
                      <a:endParaRPr lang="en-US" sz="2800" b="1" dirty="0"/>
                    </a:p>
                  </a:txBody>
                  <a:tcPr marL="182912" marR="182912" marT="68654" marB="68654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EGA114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dk1"/>
                          </a:solidFill>
                        </a:rPr>
                        <a:t>EG-189</a:t>
                      </a:r>
                      <a:endParaRPr lang="en-US" sz="2800" b="1" dirty="0">
                        <a:solidFill>
                          <a:schemeClr val="dk1"/>
                        </a:solidFill>
                      </a:endParaRPr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EGA103/EG-166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SR-113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EG-120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SR-112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EG-190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FFFF"/>
                    </a:solidFill>
                  </a:tcPr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EGA201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EG-103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EG-211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EG-268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PM-230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EG-262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EG-318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EG-323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EG3055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EG353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EG-386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EGA336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EGA308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EGA353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9764" y="2539280"/>
            <a:ext cx="2124556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smtClean="0"/>
              <a:t>Medical Engineering</a:t>
            </a:r>
          </a:p>
        </p:txBody>
      </p:sp>
    </p:spTree>
    <p:extLst>
      <p:ext uri="{BB962C8B-B14F-4D97-AF65-F5344CB8AC3E}">
        <p14:creationId xmlns="" xmlns:p14="http://schemas.microsoft.com/office/powerpoint/2010/main" val="448642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Vertical alignment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97114396"/>
              </p:ext>
            </p:extLst>
          </p:nvPr>
        </p:nvGraphicFramePr>
        <p:xfrm>
          <a:off x="914565" y="3781843"/>
          <a:ext cx="16462054" cy="48039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51722"/>
                <a:gridCol w="2351722"/>
                <a:gridCol w="2351722"/>
                <a:gridCol w="2351722"/>
                <a:gridCol w="2351722"/>
                <a:gridCol w="2351722"/>
                <a:gridCol w="2351722"/>
              </a:tblGrid>
              <a:tr h="961157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Module Codes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L="182912" marR="182912" marT="68654" marB="68654"/>
                </a:tc>
              </a:tr>
              <a:tr h="961157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EG-163 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EGA114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solidFill>
                            <a:schemeClr val="dk1"/>
                          </a:solidFill>
                        </a:rPr>
                        <a:t>EG-189</a:t>
                      </a:r>
                      <a:endParaRPr lang="en-US" sz="2800" b="1" dirty="0">
                        <a:solidFill>
                          <a:schemeClr val="dk1"/>
                        </a:solidFill>
                      </a:endParaRPr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EGA103/EG-166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Y1/TB2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EG-120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SR-112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EGA100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EG-190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EG-150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EGA201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EG-103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EGA219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EG-211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EG-219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Y2/TB2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EG-XXX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PM-230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EG-262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EG-215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Y3/TB1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EG-318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EG-323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EG3055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EG353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endParaRPr lang="en-US" sz="2800" b="1"/>
                    </a:p>
                  </a:txBody>
                  <a:tcPr marL="182912" marR="182912" marT="68654" marB="68654"/>
                </a:tc>
              </a:tr>
              <a:tr h="564489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Y3/TB2</a:t>
                      </a:r>
                      <a:endParaRPr lang="en-US" sz="2800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EG-386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EGA336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EGA308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EGA325</a:t>
                      </a:r>
                      <a:endParaRPr lang="en-US" sz="2800" b="1" dirty="0"/>
                    </a:p>
                  </a:txBody>
                  <a:tcPr marL="182912" marR="182912" marT="68654" marB="68654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EGA353</a:t>
                      </a:r>
                      <a:endParaRPr lang="en-US" sz="2800" b="1" dirty="0"/>
                    </a:p>
                  </a:txBody>
                  <a:tcPr marL="182912" marR="182912" marT="68654" marB="68654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89766" y="2539280"/>
            <a:ext cx="1965090" cy="369332"/>
          </a:xfrm>
          <a:prstGeom prst="rect">
            <a:avLst/>
          </a:prstGeom>
          <a:solidFill>
            <a:srgbClr val="FF0000"/>
          </a:solidFill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Maths</a:t>
            </a:r>
            <a:r>
              <a:rPr lang="en-US" b="1" dirty="0" smtClean="0"/>
              <a:t> &amp; </a:t>
            </a:r>
            <a:r>
              <a:rPr lang="en-US" b="1" dirty="0" err="1" smtClean="0"/>
              <a:t>Numerics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88643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schemas.microsoft.com/office/2006/metadata/properties"/>
    <ds:schemaRef ds:uri="http://schemas.microsoft.com/office/infopath/2007/PartnerControls"/>
    <ds:schemaRef ds:uri="http://schemas.microsoft.com/sharepoint/v3/field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926</TotalTime>
  <Words>1076</Words>
  <Application>Microsoft Office PowerPoint</Application>
  <PresentationFormat>Custom</PresentationFormat>
  <Paragraphs>537</Paragraphs>
  <Slides>21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Building Employer Expectations into programme changes</vt:lpstr>
      <vt:lpstr>Medical Engineering</vt:lpstr>
      <vt:lpstr>Curriculum Design</vt:lpstr>
      <vt:lpstr>Vertical alignment</vt:lpstr>
      <vt:lpstr>Vertical alignment</vt:lpstr>
      <vt:lpstr>Vertical alignment</vt:lpstr>
      <vt:lpstr>Curriculum Design</vt:lpstr>
      <vt:lpstr>Vertical alignment</vt:lpstr>
      <vt:lpstr>Vertical alignment</vt:lpstr>
      <vt:lpstr>Vertical alignment</vt:lpstr>
      <vt:lpstr>Vertical alignment</vt:lpstr>
      <vt:lpstr>Vertical alignment</vt:lpstr>
      <vt:lpstr>Curriculum Design</vt:lpstr>
      <vt:lpstr>Encourage our top students</vt:lpstr>
      <vt:lpstr>Engage our motivated students</vt:lpstr>
      <vt:lpstr>NSS (2014)</vt:lpstr>
      <vt:lpstr>Curriculum Design</vt:lpstr>
      <vt:lpstr>Industrial Liaison Committee</vt:lpstr>
      <vt:lpstr>Curriculum Design</vt:lpstr>
      <vt:lpstr>Slide 20</vt:lpstr>
      <vt:lpstr>Curriculum Design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d.fresco</cp:lastModifiedBy>
  <cp:revision>64</cp:revision>
  <dcterms:created xsi:type="dcterms:W3CDTF">2010-04-12T23:12:02Z</dcterms:created>
  <dcterms:modified xsi:type="dcterms:W3CDTF">2015-05-12T11:36:57Z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