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3"/>
  </p:notesMasterIdLst>
  <p:sldIdLst>
    <p:sldId id="256" r:id="rId2"/>
    <p:sldId id="278" r:id="rId3"/>
    <p:sldId id="263" r:id="rId4"/>
    <p:sldId id="262" r:id="rId5"/>
    <p:sldId id="259" r:id="rId6"/>
    <p:sldId id="261" r:id="rId7"/>
    <p:sldId id="264" r:id="rId8"/>
    <p:sldId id="265" r:id="rId9"/>
    <p:sldId id="266" r:id="rId10"/>
    <p:sldId id="267" r:id="rId11"/>
    <p:sldId id="268" r:id="rId12"/>
    <p:sldId id="269" r:id="rId13"/>
    <p:sldId id="270" r:id="rId14"/>
    <p:sldId id="287" r:id="rId15"/>
    <p:sldId id="288" r:id="rId16"/>
    <p:sldId id="289" r:id="rId17"/>
    <p:sldId id="290" r:id="rId18"/>
    <p:sldId id="291" r:id="rId19"/>
    <p:sldId id="292" r:id="rId20"/>
    <p:sldId id="293" r:id="rId21"/>
    <p:sldId id="294" r:id="rId22"/>
    <p:sldId id="295" r:id="rId23"/>
    <p:sldId id="296" r:id="rId24"/>
    <p:sldId id="276" r:id="rId25"/>
    <p:sldId id="280" r:id="rId26"/>
    <p:sldId id="281" r:id="rId27"/>
    <p:sldId id="282" r:id="rId28"/>
    <p:sldId id="283" r:id="rId29"/>
    <p:sldId id="284" r:id="rId30"/>
    <p:sldId id="285" r:id="rId31"/>
    <p:sldId id="27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39" autoAdjust="0"/>
  </p:normalViewPr>
  <p:slideViewPr>
    <p:cSldViewPr>
      <p:cViewPr>
        <p:scale>
          <a:sx n="70" d="100"/>
          <a:sy n="70" d="100"/>
        </p:scale>
        <p:origin x="-2820" y="-6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3191E-64AF-4B6F-9C67-8D32493F15AE}" type="datetimeFigureOut">
              <a:rPr lang="en-US" smtClean="0"/>
              <a:t>7/7/2014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029002-3ADC-4B79-831F-547DA9E9DA00}" type="slidenum">
              <a:rPr lang="en-US" smtClean="0"/>
              <a:t>‹#›</a:t>
            </a:fld>
            <a:endParaRPr lang="en-US"/>
          </a:p>
        </p:txBody>
      </p:sp>
    </p:spTree>
    <p:extLst>
      <p:ext uri="{BB962C8B-B14F-4D97-AF65-F5344CB8AC3E}">
        <p14:creationId xmlns:p14="http://schemas.microsoft.com/office/powerpoint/2010/main" val="410311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 hour workshop. </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a:t>
            </a:fld>
            <a:endParaRPr lang="en-US"/>
          </a:p>
        </p:txBody>
      </p:sp>
    </p:spTree>
    <p:extLst>
      <p:ext uri="{BB962C8B-B14F-4D97-AF65-F5344CB8AC3E}">
        <p14:creationId xmlns:p14="http://schemas.microsoft.com/office/powerpoint/2010/main" val="344312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9002-3ADC-4B79-831F-547DA9E9DA00}" type="slidenum">
              <a:rPr lang="en-US" smtClean="0"/>
              <a:t>10</a:t>
            </a:fld>
            <a:endParaRPr lang="en-US"/>
          </a:p>
        </p:txBody>
      </p:sp>
    </p:spTree>
    <p:extLst>
      <p:ext uri="{BB962C8B-B14F-4D97-AF65-F5344CB8AC3E}">
        <p14:creationId xmlns:p14="http://schemas.microsoft.com/office/powerpoint/2010/main" val="138183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9002-3ADC-4B79-831F-547DA9E9DA00}" type="slidenum">
              <a:rPr lang="en-US" smtClean="0"/>
              <a:t>11</a:t>
            </a:fld>
            <a:endParaRPr lang="en-US"/>
          </a:p>
        </p:txBody>
      </p:sp>
    </p:spTree>
    <p:extLst>
      <p:ext uri="{BB962C8B-B14F-4D97-AF65-F5344CB8AC3E}">
        <p14:creationId xmlns:p14="http://schemas.microsoft.com/office/powerpoint/2010/main" val="271671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12.30</a:t>
            </a:r>
            <a:r>
              <a:rPr lang="en-US" baseline="0" dirty="0" smtClean="0"/>
              <a:t> to 12.40 </a:t>
            </a:r>
            <a:r>
              <a:rPr lang="en-US" dirty="0" smtClean="0"/>
              <a:t>International research</a:t>
            </a:r>
            <a:r>
              <a:rPr lang="en-US" baseline="0" dirty="0" smtClean="0"/>
              <a:t> project looked at teachers’ beliefs and compared them with student performance. Some proved to be correct and others incorrect.</a:t>
            </a:r>
            <a:endParaRPr lang="en-US" dirty="0" smtClean="0"/>
          </a:p>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12</a:t>
            </a:fld>
            <a:endParaRPr lang="en-US"/>
          </a:p>
        </p:txBody>
      </p:sp>
    </p:spTree>
    <p:extLst>
      <p:ext uri="{BB962C8B-B14F-4D97-AF65-F5344CB8AC3E}">
        <p14:creationId xmlns:p14="http://schemas.microsoft.com/office/powerpoint/2010/main" val="301956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12.40 to 1.10Handout</a:t>
            </a:r>
            <a:r>
              <a:rPr lang="en-US" baseline="0" dirty="0" smtClean="0"/>
              <a:t> list –ask them to predict which would expect to be true of their students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in groups (depending on numbers and time) get them in groups to tackle a couple of the issues = what might this mean if it is true, what if anything can be done.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1.10 to 1.20 present findings back to each 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13</a:t>
            </a:fld>
            <a:endParaRPr lang="en-US"/>
          </a:p>
        </p:txBody>
      </p:sp>
    </p:spTree>
    <p:extLst>
      <p:ext uri="{BB962C8B-B14F-4D97-AF65-F5344CB8AC3E}">
        <p14:creationId xmlns:p14="http://schemas.microsoft.com/office/powerpoint/2010/main" val="149132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 to 1.35 go through all the items, just add anything</a:t>
            </a:r>
            <a:r>
              <a:rPr lang="en-US" baseline="0" dirty="0" smtClean="0"/>
              <a:t> they didn’t mention</a:t>
            </a:r>
          </a:p>
          <a:p>
            <a:r>
              <a:rPr lang="en-US" baseline="0" dirty="0" smtClean="0"/>
              <a:t>What worked at school may not work at </a:t>
            </a:r>
            <a:r>
              <a:rPr lang="en-US" baseline="0" dirty="0" err="1" smtClean="0"/>
              <a:t>Uni</a:t>
            </a:r>
            <a:r>
              <a:rPr lang="en-US" baseline="0" dirty="0" smtClean="0"/>
              <a:t> – but unless you tell people, how do they know? Need to be explicit – what do you expect them to do with their time? How should I spend 30 </a:t>
            </a:r>
            <a:r>
              <a:rPr lang="en-US" baseline="0" dirty="0" err="1" smtClean="0"/>
              <a:t>mins</a:t>
            </a:r>
            <a:r>
              <a:rPr lang="en-US" baseline="0" dirty="0" smtClean="0"/>
              <a:t> between classes, etc. Build in development of study habits into the course work.</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14</a:t>
            </a:fld>
            <a:endParaRPr lang="en-US"/>
          </a:p>
        </p:txBody>
      </p:sp>
    </p:spTree>
    <p:extLst>
      <p:ext uri="{BB962C8B-B14F-4D97-AF65-F5344CB8AC3E}">
        <p14:creationId xmlns:p14="http://schemas.microsoft.com/office/powerpoint/2010/main" val="330631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 no big surprise –not necessarily that being</a:t>
            </a:r>
            <a:r>
              <a:rPr lang="en-US" baseline="0" dirty="0" smtClean="0"/>
              <a:t> punctual makes you a success, but successful students are punctual according to our findings. Can share this observation with students – stands to reason if you are there to hear what is said you have more chance of understanding what is going on. Can you also build in incentives to be punctual – start on time regardless if half the class is not there. If this happens repeatedly is it because of a timetable clash hat you could address? Provide answers to questions you promise are on the test in the first 5 </a:t>
            </a:r>
            <a:r>
              <a:rPr lang="en-US" baseline="0" dirty="0" err="1" smtClean="0"/>
              <a:t>mins</a:t>
            </a:r>
            <a:r>
              <a:rPr lang="en-US" baseline="0" dirty="0" smtClean="0"/>
              <a:t> and don’t tell the latecomers…</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15</a:t>
            </a:fld>
            <a:endParaRPr lang="en-US"/>
          </a:p>
        </p:txBody>
      </p:sp>
    </p:spTree>
    <p:extLst>
      <p:ext uri="{BB962C8B-B14F-4D97-AF65-F5344CB8AC3E}">
        <p14:creationId xmlns:p14="http://schemas.microsoft.com/office/powerpoint/2010/main" val="22920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Stands to reason – but what are the reasons for</a:t>
            </a:r>
            <a:r>
              <a:rPr lang="en-US" baseline="0" dirty="0" smtClean="0"/>
              <a:t> students not keeping up. Few people actively want to fail. Are you giving them too much? Are you explaining what you mean by reading? Are you judging what is reasonable by your own reading rate?</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16</a:t>
            </a:fld>
            <a:endParaRPr lang="en-US"/>
          </a:p>
        </p:txBody>
      </p:sp>
    </p:spTree>
    <p:extLst>
      <p:ext uri="{BB962C8B-B14F-4D97-AF65-F5344CB8AC3E}">
        <p14:creationId xmlns:p14="http://schemas.microsoft.com/office/powerpoint/2010/main" val="299652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Nothing magic</a:t>
            </a:r>
            <a:r>
              <a:rPr lang="en-US" baseline="0" dirty="0" smtClean="0"/>
              <a:t> about the front two rows – but our research did find a connection – not necessarily cause and effect! What can you do? Make them move around especially if it is a long lecture – change of position can wake up brain cells. You can move around – get in among them. Why might front rows do better? Do you address all your comments to them? Are you more likely to know the names of front row students? What can you do to help those at the back feel more engaged?</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17</a:t>
            </a:fld>
            <a:endParaRPr lang="en-US"/>
          </a:p>
        </p:txBody>
      </p:sp>
    </p:spTree>
    <p:extLst>
      <p:ext uri="{BB962C8B-B14F-4D97-AF65-F5344CB8AC3E}">
        <p14:creationId xmlns:p14="http://schemas.microsoft.com/office/powerpoint/2010/main" val="3265876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our instructors</a:t>
            </a:r>
            <a:r>
              <a:rPr lang="en-US" baseline="0" dirty="0" smtClean="0"/>
              <a:t> thought limited paid work would result in a good work ethic, research didn’t support it, and found that excessive work (as expected damaged students’ chances of a high grade). If work ethic does help – how else might you encourage this?</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18</a:t>
            </a:fld>
            <a:endParaRPr lang="en-US"/>
          </a:p>
        </p:txBody>
      </p:sp>
    </p:spTree>
    <p:extLst>
      <p:ext uri="{BB962C8B-B14F-4D97-AF65-F5344CB8AC3E}">
        <p14:creationId xmlns:p14="http://schemas.microsoft.com/office/powerpoint/2010/main" val="3123314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one not supported by our research Various reasons – assumption in minds of instructors that students who just come  because teachers or parents expect them to do so wont be as motivated as those who actively made the choice. However reverse can also be true,  without support of family and wider community can be even more difficult to succeed and to keep going when things get tough. </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19</a:t>
            </a:fld>
            <a:endParaRPr lang="en-US"/>
          </a:p>
        </p:txBody>
      </p:sp>
    </p:spTree>
    <p:extLst>
      <p:ext uri="{BB962C8B-B14F-4D97-AF65-F5344CB8AC3E}">
        <p14:creationId xmlns:p14="http://schemas.microsoft.com/office/powerpoint/2010/main" val="328933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2</a:t>
            </a:fld>
            <a:endParaRPr lang="en-US"/>
          </a:p>
        </p:txBody>
      </p:sp>
    </p:spTree>
    <p:extLst>
      <p:ext uri="{BB962C8B-B14F-4D97-AF65-F5344CB8AC3E}">
        <p14:creationId xmlns:p14="http://schemas.microsoft.com/office/powerpoint/2010/main" val="3248860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Rather</a:t>
            </a:r>
            <a:r>
              <a:rPr lang="en-US" baseline="0" dirty="0" smtClean="0"/>
              <a:t> shocked to hear this, but was a claim made by a range of people and a range of ethnicities – not all minor ones. Our research didn’t find a link – although in an earlier study with med students I did find that what looked on the surface to be an ethnic difference turned out to be an issue of economic privilege-  wealthier medical student did better than poor ones, and the poor ones tended to come from a particular ethnic group. Suggest if this does look like an issue with any of your student groups that you explore if it really is the case and if so what might be causing it.</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20</a:t>
            </a:fld>
            <a:endParaRPr lang="en-US"/>
          </a:p>
        </p:txBody>
      </p:sp>
    </p:spTree>
    <p:extLst>
      <p:ext uri="{BB962C8B-B14F-4D97-AF65-F5344CB8AC3E}">
        <p14:creationId xmlns:p14="http://schemas.microsoft.com/office/powerpoint/2010/main" val="1898795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a:t>
            </a:r>
            <a:r>
              <a:rPr lang="en-US" baseline="0" dirty="0" smtClean="0"/>
              <a:t> instructors </a:t>
            </a:r>
            <a:r>
              <a:rPr lang="en-US" baseline="0" dirty="0" err="1" smtClean="0"/>
              <a:t>favoured</a:t>
            </a:r>
            <a:r>
              <a:rPr lang="en-US" baseline="0" dirty="0" smtClean="0"/>
              <a:t> men, and others women. In most cases it was where there was a distinct gender imbalance – the minority group always expected to perform worse than the majority. Not held up by our research, but could be all sorts of reasons, and could be true of a group of your students. Point is to find out if it is happening and if so try to work out and address the reasons.</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21</a:t>
            </a:fld>
            <a:endParaRPr lang="en-US"/>
          </a:p>
        </p:txBody>
      </p:sp>
    </p:spTree>
    <p:extLst>
      <p:ext uri="{BB962C8B-B14F-4D97-AF65-F5344CB8AC3E}">
        <p14:creationId xmlns:p14="http://schemas.microsoft.com/office/powerpoint/2010/main" val="1998358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surprise-</a:t>
            </a:r>
            <a:r>
              <a:rPr lang="en-US" baseline="0" dirty="0" smtClean="0"/>
              <a:t> teachers though those who asked questions were more engaged and therefore more likely to succeed. Our research didn’t uphold it but remember we asked </a:t>
            </a:r>
            <a:r>
              <a:rPr lang="en-US" baseline="0" dirty="0" err="1" smtClean="0"/>
              <a:t>studetns</a:t>
            </a:r>
            <a:r>
              <a:rPr lang="en-US" baseline="0" dirty="0" smtClean="0"/>
              <a:t> at the start of the year what they expected to do not what they actually did. So might have got a different answer if asked this later. Also – students might have thought were talking about trivial questions about hand in dates for example, while teachers meant engaging that bit further with the material, pushing their knowledge etc. </a:t>
            </a:r>
          </a:p>
          <a:p>
            <a:r>
              <a:rPr lang="en-US" baseline="0" dirty="0" smtClean="0"/>
              <a:t>If it is the case that inquisitive students do better (as most of us would expect) what can we do to encourage that </a:t>
            </a:r>
            <a:r>
              <a:rPr lang="en-US" baseline="0" dirty="0" err="1" smtClean="0"/>
              <a:t>behaviour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22</a:t>
            </a:fld>
            <a:endParaRPr lang="en-US"/>
          </a:p>
        </p:txBody>
      </p:sp>
    </p:spTree>
    <p:extLst>
      <p:ext uri="{BB962C8B-B14F-4D97-AF65-F5344CB8AC3E}">
        <p14:creationId xmlns:p14="http://schemas.microsoft.com/office/powerpoint/2010/main" val="290563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Limits of our research</a:t>
            </a:r>
            <a:r>
              <a:rPr lang="en-US" baseline="0" dirty="0" smtClean="0"/>
              <a:t> – in face of other evidence! Example of the way we asked the question – do you intend to form a study group, not if they did or not. So another one like the last one – and one where need to find ways to encourage and support students in forming their own groups.</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23</a:t>
            </a:fld>
            <a:endParaRPr lang="en-US"/>
          </a:p>
        </p:txBody>
      </p:sp>
    </p:spTree>
    <p:extLst>
      <p:ext uri="{BB962C8B-B14F-4D97-AF65-F5344CB8AC3E}">
        <p14:creationId xmlns:p14="http://schemas.microsoft.com/office/powerpoint/2010/main" val="3096856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Summary</a:t>
            </a:r>
            <a:r>
              <a:rPr lang="en-US" baseline="0" dirty="0" smtClean="0"/>
              <a:t> – remember was our findings – it was the preconceptions themselves that mattered most – and will be different for you and your students.</a:t>
            </a:r>
            <a:endParaRPr lang="en-US" dirty="0" smtClean="0"/>
          </a:p>
          <a:p>
            <a:endParaRPr lang="en-US" b="1" dirty="0"/>
          </a:p>
        </p:txBody>
      </p:sp>
      <p:sp>
        <p:nvSpPr>
          <p:cNvPr id="4" name="Slide Number Placeholder 3"/>
          <p:cNvSpPr>
            <a:spLocks noGrp="1"/>
          </p:cNvSpPr>
          <p:nvPr>
            <p:ph type="sldNum" sz="quarter" idx="10"/>
          </p:nvPr>
        </p:nvSpPr>
        <p:spPr/>
        <p:txBody>
          <a:bodyPr/>
          <a:lstStyle/>
          <a:p>
            <a:fld id="{57029002-3ADC-4B79-831F-547DA9E9DA00}" type="slidenum">
              <a:rPr lang="en-US" smtClean="0"/>
              <a:t>24</a:t>
            </a:fld>
            <a:endParaRPr lang="en-US"/>
          </a:p>
        </p:txBody>
      </p:sp>
    </p:spTree>
    <p:extLst>
      <p:ext uri="{BB962C8B-B14F-4D97-AF65-F5344CB8AC3E}">
        <p14:creationId xmlns:p14="http://schemas.microsoft.com/office/powerpoint/2010/main" val="346860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1.35 to</a:t>
            </a:r>
            <a:r>
              <a:rPr lang="en-US" baseline="0" dirty="0" smtClean="0"/>
              <a:t> 1.55 </a:t>
            </a:r>
            <a:r>
              <a:rPr lang="en-US" dirty="0" smtClean="0"/>
              <a:t>In the book we</a:t>
            </a:r>
            <a:r>
              <a:rPr lang="en-US" baseline="0" dirty="0" smtClean="0"/>
              <a:t> give some concrete suggestions for addressing the issues raised here, only have limited time in this workshop, and of course you will have your own approaches that work in your context. But for now will give some suggestions for addressing the mismatch between students’ beliefs and their actions.</a:t>
            </a:r>
          </a:p>
          <a:p>
            <a:endParaRPr lang="en-US" baseline="0" dirty="0" smtClean="0"/>
          </a:p>
          <a:p>
            <a:r>
              <a:rPr lang="en-US" baseline="0" dirty="0" smtClean="0"/>
              <a:t>We asked the students what they thought were the characteristics of a good learner. These were the top 5 aspects – there were others and these may not be the same as your students, but likely to be similar. Will address each one offer some ideas for addressing them. Interesting to note that students often said they thought it was important to be motivated or diligent then did the opposite…</a:t>
            </a:r>
          </a:p>
          <a:p>
            <a:endParaRPr lang="en-US" baseline="0" dirty="0" smtClean="0"/>
          </a:p>
        </p:txBody>
      </p:sp>
      <p:sp>
        <p:nvSpPr>
          <p:cNvPr id="4" name="Slide Number Placeholder 3"/>
          <p:cNvSpPr>
            <a:spLocks noGrp="1"/>
          </p:cNvSpPr>
          <p:nvPr>
            <p:ph type="sldNum" sz="quarter" idx="10"/>
          </p:nvPr>
        </p:nvSpPr>
        <p:spPr/>
        <p:txBody>
          <a:bodyPr/>
          <a:lstStyle/>
          <a:p>
            <a:fld id="{57029002-3ADC-4B79-831F-547DA9E9DA00}" type="slidenum">
              <a:rPr lang="en-US" smtClean="0"/>
              <a:t>25</a:t>
            </a:fld>
            <a:endParaRPr lang="en-US"/>
          </a:p>
        </p:txBody>
      </p:sp>
    </p:spTree>
    <p:extLst>
      <p:ext uri="{BB962C8B-B14F-4D97-AF65-F5344CB8AC3E}">
        <p14:creationId xmlns:p14="http://schemas.microsoft.com/office/powerpoint/2010/main" val="2602918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17% of students saw this as  the number one issue – if you really want to learn you will. A belief shared by teachers – but how do we encourage this? Extrinsic motivation may help – need the grade or make the activity a required element – but intrinsic is much more powerful.</a:t>
            </a:r>
          </a:p>
          <a:p>
            <a:endParaRPr lang="en-US" baseline="0" dirty="0" smtClean="0"/>
          </a:p>
          <a:p>
            <a:r>
              <a:rPr lang="en-US" baseline="0" dirty="0" smtClean="0"/>
              <a:t>Ideas we suggest - </a:t>
            </a:r>
          </a:p>
          <a:p>
            <a:r>
              <a:rPr lang="en-US" baseline="0" dirty="0" smtClean="0"/>
              <a:t>3 components – supportive learning environment, expectation to succeed and value. You work on the first two – but the third on value can help students by asking them write down what they think will motivate them personally. Two columns – content related on left, process related on the right – </a:t>
            </a:r>
            <a:r>
              <a:rPr lang="en-US" baseline="0" dirty="0" err="1" smtClean="0"/>
              <a:t>eg</a:t>
            </a:r>
            <a:r>
              <a:rPr lang="en-US" baseline="0" dirty="0" smtClean="0"/>
              <a:t> on left I am fascinated by bridges, ancient Greece, on the right I enjoy presentations, service learning etc. In other words help the students to identify why they are taking the course and what they hope to get out of this particular module. Encourage students to set themselves two specific challenges, one process related </a:t>
            </a:r>
            <a:r>
              <a:rPr lang="en-US" baseline="0" dirty="0" err="1" smtClean="0"/>
              <a:t>eg</a:t>
            </a:r>
            <a:r>
              <a:rPr lang="en-US" baseline="0" dirty="0" smtClean="0"/>
              <a:t> I will get better at managing group work, and one content related. If you share as a group you can point out assignments or activities most likely to help them achieve their challenges.</a:t>
            </a:r>
          </a:p>
          <a:p>
            <a:endParaRPr lang="en-CA" dirty="0"/>
          </a:p>
        </p:txBody>
      </p:sp>
      <p:sp>
        <p:nvSpPr>
          <p:cNvPr id="4" name="Slide Number Placeholder 3"/>
          <p:cNvSpPr>
            <a:spLocks noGrp="1"/>
          </p:cNvSpPr>
          <p:nvPr>
            <p:ph type="sldNum" sz="quarter" idx="10"/>
          </p:nvPr>
        </p:nvSpPr>
        <p:spPr/>
        <p:txBody>
          <a:bodyPr/>
          <a:lstStyle/>
          <a:p>
            <a:fld id="{57029002-3ADC-4B79-831F-547DA9E9DA00}" type="slidenum">
              <a:rPr lang="en-US" smtClean="0"/>
              <a:t>26</a:t>
            </a:fld>
            <a:endParaRPr lang="en-US"/>
          </a:p>
        </p:txBody>
      </p:sp>
    </p:spTree>
    <p:extLst>
      <p:ext uri="{BB962C8B-B14F-4D97-AF65-F5344CB8AC3E}">
        <p14:creationId xmlns:p14="http://schemas.microsoft.com/office/powerpoint/2010/main" val="710841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also cited hard work or diligence</a:t>
            </a:r>
            <a:r>
              <a:rPr lang="en-US" baseline="0" dirty="0" smtClean="0"/>
              <a:t> as a vital factor – they typically know hard work is required, but they also often admit to not giving as much as they could or should.</a:t>
            </a:r>
          </a:p>
          <a:p>
            <a:r>
              <a:rPr lang="en-US" baseline="0" dirty="0" smtClean="0"/>
              <a:t>Ideas we suggest- engage students in an activity about the amount of studying they should expect to do. May be that they are balancing their studies with other things – paid work, voluntary work, student activities, families, sport – not just because they are intrinsically lazy! Make it clear how much time you expect them to spend on a given task (while allowing for variations between students) – but also encourage them to make a careful note of how they really are spending their time – for one week keep a detailed diary. If not enough time spent on studies can they see where they are spending time that could be diverted to their studies.</a:t>
            </a:r>
            <a:endParaRPr lang="en-CA" dirty="0"/>
          </a:p>
        </p:txBody>
      </p:sp>
      <p:sp>
        <p:nvSpPr>
          <p:cNvPr id="4" name="Slide Number Placeholder 3"/>
          <p:cNvSpPr>
            <a:spLocks noGrp="1"/>
          </p:cNvSpPr>
          <p:nvPr>
            <p:ph type="sldNum" sz="quarter" idx="10"/>
          </p:nvPr>
        </p:nvSpPr>
        <p:spPr/>
        <p:txBody>
          <a:bodyPr/>
          <a:lstStyle/>
          <a:p>
            <a:fld id="{57029002-3ADC-4B79-831F-547DA9E9DA00}" type="slidenum">
              <a:rPr lang="en-US" smtClean="0"/>
              <a:t>27</a:t>
            </a:fld>
            <a:endParaRPr lang="en-US"/>
          </a:p>
        </p:txBody>
      </p:sp>
    </p:spTree>
    <p:extLst>
      <p:ext uri="{BB962C8B-B14F-4D97-AF65-F5344CB8AC3E}">
        <p14:creationId xmlns:p14="http://schemas.microsoft.com/office/powerpoint/2010/main" val="2814955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US students tended to mention attendance (this is often given a credit) and in</a:t>
            </a:r>
            <a:r>
              <a:rPr lang="en-US" baseline="0" dirty="0" smtClean="0"/>
              <a:t> the UK they talked about punctuality – importance of turning up on time.</a:t>
            </a:r>
          </a:p>
          <a:p>
            <a:r>
              <a:rPr lang="en-US" baseline="0" dirty="0" smtClean="0"/>
              <a:t>Our research showed  correlation between students who said they turned up regularly and were usually on time and those who got the best grades. Just telling students this small but important fact might help shift the </a:t>
            </a:r>
            <a:r>
              <a:rPr lang="en-US" baseline="0" dirty="0" err="1" smtClean="0"/>
              <a:t>behaviour</a:t>
            </a:r>
            <a:r>
              <a:rPr lang="en-US" baseline="0" dirty="0" smtClean="0"/>
              <a:t> – for first years in particular they may find this is the first time in their lives that they have complete freedom over how to spend their time, and they may not be making the most sensible choices.</a:t>
            </a:r>
          </a:p>
          <a:p>
            <a:r>
              <a:rPr lang="en-US" baseline="0" dirty="0" smtClean="0"/>
              <a:t>If you use ground rules or contracts include punctuality as an item. Discuss with the class the impact on the individual and the rest of the group if people don’t’ turn up or turn up late. Don’t reward latecomers by rehashing everything they missed, and don’t teach them that the class really starts 5 or 10 minutes after the timetable says it does – start on time and keep going. If the majority are consistently late you might want to look into the reasons – are they coming from another lecture across campus for example.</a:t>
            </a:r>
            <a:endParaRPr lang="en-CA" dirty="0"/>
          </a:p>
        </p:txBody>
      </p:sp>
      <p:sp>
        <p:nvSpPr>
          <p:cNvPr id="4" name="Slide Number Placeholder 3"/>
          <p:cNvSpPr>
            <a:spLocks noGrp="1"/>
          </p:cNvSpPr>
          <p:nvPr>
            <p:ph type="sldNum" sz="quarter" idx="10"/>
          </p:nvPr>
        </p:nvSpPr>
        <p:spPr/>
        <p:txBody>
          <a:bodyPr/>
          <a:lstStyle/>
          <a:p>
            <a:fld id="{57029002-3ADC-4B79-831F-547DA9E9DA00}" type="slidenum">
              <a:rPr lang="en-US" smtClean="0"/>
              <a:t>28</a:t>
            </a:fld>
            <a:endParaRPr lang="en-US"/>
          </a:p>
        </p:txBody>
      </p:sp>
    </p:spTree>
    <p:extLst>
      <p:ext uri="{BB962C8B-B14F-4D97-AF65-F5344CB8AC3E}">
        <p14:creationId xmlns:p14="http://schemas.microsoft.com/office/powerpoint/2010/main" val="2612783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research</a:t>
            </a:r>
            <a:r>
              <a:rPr lang="en-US" baseline="0" dirty="0" smtClean="0"/>
              <a:t> more than half the students cited this as important for success, however a smaller number said they actually did all they were asked or more than was required. </a:t>
            </a:r>
          </a:p>
          <a:p>
            <a:r>
              <a:rPr lang="en-US" baseline="0" dirty="0" smtClean="0"/>
              <a:t>Our suggestions – make it clear what is required. If you have a ground rules discussion use this to make it explicit that not only do they short change themselves if they don’t do the prep work , but also each other. </a:t>
            </a:r>
          </a:p>
          <a:p>
            <a:r>
              <a:rPr lang="en-US" baseline="0" dirty="0" smtClean="0"/>
              <a:t>If you set homework make sure you refer to it in the subsequent class – help the students to see why you asked them to do the reading or the activity, otherwise next time they may not see the point.</a:t>
            </a:r>
            <a:endParaRPr lang="en-CA" dirty="0"/>
          </a:p>
        </p:txBody>
      </p:sp>
      <p:sp>
        <p:nvSpPr>
          <p:cNvPr id="4" name="Slide Number Placeholder 3"/>
          <p:cNvSpPr>
            <a:spLocks noGrp="1"/>
          </p:cNvSpPr>
          <p:nvPr>
            <p:ph type="sldNum" sz="quarter" idx="10"/>
          </p:nvPr>
        </p:nvSpPr>
        <p:spPr/>
        <p:txBody>
          <a:bodyPr/>
          <a:lstStyle/>
          <a:p>
            <a:fld id="{57029002-3ADC-4B79-831F-547DA9E9DA00}" type="slidenum">
              <a:rPr lang="en-US" smtClean="0"/>
              <a:t>29</a:t>
            </a:fld>
            <a:endParaRPr lang="en-US"/>
          </a:p>
        </p:txBody>
      </p:sp>
    </p:spTree>
    <p:extLst>
      <p:ext uri="{BB962C8B-B14F-4D97-AF65-F5344CB8AC3E}">
        <p14:creationId xmlns:p14="http://schemas.microsoft.com/office/powerpoint/2010/main" val="347799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12.00 to 12.10 Introductions</a:t>
            </a:r>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3</a:t>
            </a:fld>
            <a:endParaRPr lang="en-US"/>
          </a:p>
        </p:txBody>
      </p:sp>
    </p:spTree>
    <p:extLst>
      <p:ext uri="{BB962C8B-B14F-4D97-AF65-F5344CB8AC3E}">
        <p14:creationId xmlns:p14="http://schemas.microsoft.com/office/powerpoint/2010/main" val="3409644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told us that they realized they needed to change their learning  </a:t>
            </a:r>
            <a:r>
              <a:rPr lang="en-US" baseline="0" dirty="0" err="1" smtClean="0"/>
              <a:t>behaviour</a:t>
            </a:r>
            <a:r>
              <a:rPr lang="en-US" baseline="0" dirty="0" smtClean="0"/>
              <a:t>, especially those who came to university from high school.</a:t>
            </a:r>
          </a:p>
          <a:p>
            <a:r>
              <a:rPr lang="en-US" baseline="0" dirty="0" smtClean="0"/>
              <a:t>Our suggestions- </a:t>
            </a:r>
          </a:p>
          <a:p>
            <a:r>
              <a:rPr lang="en-US" baseline="0" dirty="0" smtClean="0"/>
              <a:t>Embed short segments on learning strategies in your class contact time – </a:t>
            </a:r>
            <a:r>
              <a:rPr lang="en-US" baseline="0" dirty="0" err="1" smtClean="0"/>
              <a:t>eg</a:t>
            </a:r>
            <a:r>
              <a:rPr lang="en-US" baseline="0" dirty="0" smtClean="0"/>
              <a:t> </a:t>
            </a:r>
            <a:r>
              <a:rPr lang="en-US" baseline="0" dirty="0" err="1" smtClean="0"/>
              <a:t>notetaking</a:t>
            </a:r>
            <a:r>
              <a:rPr lang="en-US" baseline="0" dirty="0" smtClean="0"/>
              <a:t> while reading – explain to students the norm for reading in your discipline – for example should they read through from start to finish or does is it more efficient to read the abstract, headings and subheadings, tables and figures, first and last sentences of paragraphs and only read whole para if doesn’t make sense – alternatively in another discipline might make more sense to read the abstract, discussion and conclusions, findings, method and intro only if needed. You learnt to read like this, students don’t automatically know too. </a:t>
            </a:r>
          </a:p>
          <a:p>
            <a:r>
              <a:rPr lang="en-US" baseline="0" dirty="0" smtClean="0"/>
              <a:t>Invite the learning </a:t>
            </a:r>
            <a:r>
              <a:rPr lang="en-US" baseline="0" dirty="0" err="1" smtClean="0"/>
              <a:t>centre</a:t>
            </a:r>
            <a:r>
              <a:rPr lang="en-US" baseline="0" dirty="0" smtClean="0"/>
              <a:t> into your class to discuss a particular learning strategy at a point when it is going to be of most use to the students. Include former students who have developed exceptional learning strategies.</a:t>
            </a:r>
            <a:endParaRPr lang="en-CA" dirty="0"/>
          </a:p>
        </p:txBody>
      </p:sp>
      <p:sp>
        <p:nvSpPr>
          <p:cNvPr id="4" name="Slide Number Placeholder 3"/>
          <p:cNvSpPr>
            <a:spLocks noGrp="1"/>
          </p:cNvSpPr>
          <p:nvPr>
            <p:ph type="sldNum" sz="quarter" idx="10"/>
          </p:nvPr>
        </p:nvSpPr>
        <p:spPr/>
        <p:txBody>
          <a:bodyPr/>
          <a:lstStyle/>
          <a:p>
            <a:fld id="{57029002-3ADC-4B79-831F-547DA9E9DA00}" type="slidenum">
              <a:rPr lang="en-US" smtClean="0"/>
              <a:t>30</a:t>
            </a:fld>
            <a:endParaRPr lang="en-US"/>
          </a:p>
        </p:txBody>
      </p:sp>
    </p:spTree>
    <p:extLst>
      <p:ext uri="{BB962C8B-B14F-4D97-AF65-F5344CB8AC3E}">
        <p14:creationId xmlns:p14="http://schemas.microsoft.com/office/powerpoint/2010/main" val="1407460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1.55 to 2.00 and</a:t>
            </a:r>
            <a:r>
              <a:rPr lang="en-US" baseline="0" dirty="0" smtClean="0"/>
              <a:t> hand out evaluation form</a:t>
            </a:r>
            <a:endParaRPr lang="en-CA" dirty="0" smtClean="0"/>
          </a:p>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31</a:t>
            </a:fld>
            <a:endParaRPr lang="en-US"/>
          </a:p>
        </p:txBody>
      </p:sp>
    </p:spTree>
    <p:extLst>
      <p:ext uri="{BB962C8B-B14F-4D97-AF65-F5344CB8AC3E}">
        <p14:creationId xmlns:p14="http://schemas.microsoft.com/office/powerpoint/2010/main" val="152096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12.10 to 12.15 We</a:t>
            </a:r>
            <a:r>
              <a:rPr lang="en-US" baseline="0" dirty="0" smtClean="0"/>
              <a:t> all make assumptions about people. Can you match the dogs to the owners?</a:t>
            </a:r>
            <a:endParaRPr lang="en-CA" dirty="0"/>
          </a:p>
        </p:txBody>
      </p:sp>
      <p:sp>
        <p:nvSpPr>
          <p:cNvPr id="4" name="Slide Number Placeholder 3"/>
          <p:cNvSpPr>
            <a:spLocks noGrp="1"/>
          </p:cNvSpPr>
          <p:nvPr>
            <p:ph type="sldNum" sz="quarter" idx="10"/>
          </p:nvPr>
        </p:nvSpPr>
        <p:spPr/>
        <p:txBody>
          <a:bodyPr/>
          <a:lstStyle/>
          <a:p>
            <a:fld id="{9458C649-4AA2-4243-9241-5C57BDF59F05}" type="slidenum">
              <a:rPr lang="en-US" smtClean="0"/>
              <a:t>4</a:t>
            </a:fld>
            <a:endParaRPr lang="en-US"/>
          </a:p>
        </p:txBody>
      </p:sp>
    </p:spTree>
    <p:extLst>
      <p:ext uri="{BB962C8B-B14F-4D97-AF65-F5344CB8AC3E}">
        <p14:creationId xmlns:p14="http://schemas.microsoft.com/office/powerpoint/2010/main" val="187807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12.15 to 12.30 Why do we have preconceptions</a:t>
            </a:r>
            <a:r>
              <a:rPr lang="en-US" baseline="0" dirty="0" smtClean="0"/>
              <a:t> – look for patterns – dogs and owners looking alike – also cover the research info in this section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5</a:t>
            </a:fld>
            <a:endParaRPr lang="en-US"/>
          </a:p>
        </p:txBody>
      </p:sp>
    </p:spTree>
    <p:extLst>
      <p:ext uri="{BB962C8B-B14F-4D97-AF65-F5344CB8AC3E}">
        <p14:creationId xmlns:p14="http://schemas.microsoft.com/office/powerpoint/2010/main" val="99090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9002-3ADC-4B79-831F-547DA9E9DA00}" type="slidenum">
              <a:rPr lang="en-US" smtClean="0"/>
              <a:t>6</a:t>
            </a:fld>
            <a:endParaRPr lang="en-US"/>
          </a:p>
        </p:txBody>
      </p:sp>
    </p:spTree>
    <p:extLst>
      <p:ext uri="{BB962C8B-B14F-4D97-AF65-F5344CB8AC3E}">
        <p14:creationId xmlns:p14="http://schemas.microsoft.com/office/powerpoint/2010/main" val="397589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Seek out people like us</a:t>
            </a:r>
          </a:p>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7</a:t>
            </a:fld>
            <a:endParaRPr lang="en-US"/>
          </a:p>
        </p:txBody>
      </p:sp>
    </p:spTree>
    <p:extLst>
      <p:ext uri="{BB962C8B-B14F-4D97-AF65-F5344CB8AC3E}">
        <p14:creationId xmlns:p14="http://schemas.microsoft.com/office/powerpoint/2010/main" val="318374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Actually</a:t>
            </a:r>
            <a:r>
              <a:rPr lang="en-US" baseline="0" dirty="0" smtClean="0"/>
              <a:t> one is a man the other is a dog! And it is an advert… Ignore what doesn’t support our preconception and over value that which does support it.</a:t>
            </a:r>
            <a:endParaRPr lang="en-US" dirty="0" smtClean="0"/>
          </a:p>
          <a:p>
            <a:endParaRPr lang="en-US" dirty="0"/>
          </a:p>
        </p:txBody>
      </p:sp>
      <p:sp>
        <p:nvSpPr>
          <p:cNvPr id="4" name="Slide Number Placeholder 3"/>
          <p:cNvSpPr>
            <a:spLocks noGrp="1"/>
          </p:cNvSpPr>
          <p:nvPr>
            <p:ph type="sldNum" sz="quarter" idx="10"/>
          </p:nvPr>
        </p:nvSpPr>
        <p:spPr/>
        <p:txBody>
          <a:bodyPr/>
          <a:lstStyle/>
          <a:p>
            <a:fld id="{57029002-3ADC-4B79-831F-547DA9E9DA00}" type="slidenum">
              <a:rPr lang="en-US" smtClean="0"/>
              <a:t>8</a:t>
            </a:fld>
            <a:endParaRPr lang="en-US"/>
          </a:p>
        </p:txBody>
      </p:sp>
    </p:spTree>
    <p:extLst>
      <p:ext uri="{BB962C8B-B14F-4D97-AF65-F5344CB8AC3E}">
        <p14:creationId xmlns:p14="http://schemas.microsoft.com/office/powerpoint/2010/main" val="396315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9002-3ADC-4B79-831F-547DA9E9DA00}" type="slidenum">
              <a:rPr lang="en-US" smtClean="0"/>
              <a:t>9</a:t>
            </a:fld>
            <a:endParaRPr lang="en-US"/>
          </a:p>
        </p:txBody>
      </p:sp>
    </p:spTree>
    <p:extLst>
      <p:ext uri="{BB962C8B-B14F-4D97-AF65-F5344CB8AC3E}">
        <p14:creationId xmlns:p14="http://schemas.microsoft.com/office/powerpoint/2010/main" val="27976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C803AE-2B47-4A53-B943-9205AF3F5F7D}"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1708657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803AE-2B47-4A53-B943-9205AF3F5F7D}"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288438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803AE-2B47-4A53-B943-9205AF3F5F7D}"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115101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Image and Content">
    <p:spTree>
      <p:nvGrpSpPr>
        <p:cNvPr id="1" name=""/>
        <p:cNvGrpSpPr/>
        <p:nvPr/>
      </p:nvGrpSpPr>
      <p:grpSpPr>
        <a:xfrm>
          <a:off x="0" y="0"/>
          <a:ext cx="0" cy="0"/>
          <a:chOff x="0" y="0"/>
          <a:chExt cx="0" cy="0"/>
        </a:xfrm>
      </p:grpSpPr>
      <p:sp>
        <p:nvSpPr>
          <p:cNvPr id="12" name="Rectangle 11"/>
          <p:cNvSpPr/>
          <p:nvPr userDrawn="1"/>
        </p:nvSpPr>
        <p:spPr>
          <a:xfrm>
            <a:off x="1" y="0"/>
            <a:ext cx="314680" cy="6858000"/>
          </a:xfrm>
          <a:prstGeom prst="rect">
            <a:avLst/>
          </a:prstGeom>
          <a:solidFill>
            <a:srgbClr val="C3233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85554" y="274638"/>
            <a:ext cx="8159218" cy="1034288"/>
          </a:xfrm>
          <a:prstGeom prst="rect">
            <a:avLst/>
          </a:prstGeom>
        </p:spPr>
        <p:txBody>
          <a:bodyPr/>
          <a:lstStyle>
            <a:lvl1pPr algn="l">
              <a:defRPr sz="4000">
                <a:solidFill>
                  <a:schemeClr val="tx1">
                    <a:lumMod val="65000"/>
                    <a:lumOff val="35000"/>
                  </a:schemeClr>
                </a:solidFill>
              </a:defRPr>
            </a:lvl1pPr>
          </a:lstStyle>
          <a:p>
            <a:r>
              <a:rPr lang="en-CA" smtClean="0"/>
              <a:t>Click to edit Master title style</a:t>
            </a:r>
            <a:endParaRPr lang="en-US" dirty="0"/>
          </a:p>
        </p:txBody>
      </p:sp>
      <p:sp>
        <p:nvSpPr>
          <p:cNvPr id="8" name="Content Placeholder 2"/>
          <p:cNvSpPr>
            <a:spLocks noGrp="1"/>
          </p:cNvSpPr>
          <p:nvPr>
            <p:ph idx="1" hasCustomPrompt="1"/>
          </p:nvPr>
        </p:nvSpPr>
        <p:spPr>
          <a:xfrm>
            <a:off x="685554" y="1308926"/>
            <a:ext cx="8159218" cy="4082066"/>
          </a:xfrm>
          <a:prstGeom prst="rect">
            <a:avLst/>
          </a:prstGeom>
        </p:spPr>
        <p:txBody>
          <a:bodyPr/>
          <a:lstStyle>
            <a:lvl1pPr marL="342900" indent="-342900">
              <a:buClrTx/>
              <a:buFont typeface="Arial"/>
              <a:buChar char="•"/>
              <a:defRPr sz="2400">
                <a:solidFill>
                  <a:schemeClr val="tx1">
                    <a:lumMod val="65000"/>
                    <a:lumOff val="35000"/>
                  </a:schemeClr>
                </a:solidFill>
              </a:defRPr>
            </a:lvl1pPr>
            <a:lvl2pPr marL="800100" indent="-342900">
              <a:buClrTx/>
              <a:buFont typeface="Arial"/>
              <a:buChar char="•"/>
              <a:defRPr sz="2200" baseline="0">
                <a:solidFill>
                  <a:schemeClr val="tx1">
                    <a:lumMod val="65000"/>
                    <a:lumOff val="35000"/>
                  </a:schemeClr>
                </a:solidFill>
              </a:defRPr>
            </a:lvl2pPr>
            <a:lvl3pPr marL="1257300" indent="-342900">
              <a:buClrTx/>
              <a:buFont typeface="Arial"/>
              <a:buChar char="•"/>
              <a:defRPr sz="2000">
                <a:solidFill>
                  <a:schemeClr val="tx1">
                    <a:lumMod val="65000"/>
                    <a:lumOff val="35000"/>
                  </a:schemeClr>
                </a:solidFill>
              </a:defRPr>
            </a:lvl3pPr>
            <a:lvl4pPr marL="1657350" indent="-285750">
              <a:buClrTx/>
              <a:buFont typeface="Arial"/>
              <a:buChar char="•"/>
              <a:defRPr sz="1800">
                <a:solidFill>
                  <a:schemeClr val="tx1">
                    <a:lumMod val="65000"/>
                    <a:lumOff val="35000"/>
                  </a:schemeClr>
                </a:solidFill>
              </a:defRPr>
            </a:lvl4pPr>
            <a:lvl5pPr marL="2114550" indent="-285750">
              <a:buClrTx/>
              <a:buFont typeface="Arial"/>
              <a:buChar char="•"/>
              <a:defRPr sz="1600">
                <a:solidFill>
                  <a:schemeClr val="tx1">
                    <a:lumMod val="65000"/>
                    <a:lumOff val="35000"/>
                  </a:schemeClr>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7004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803AE-2B47-4A53-B943-9205AF3F5F7D}"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10280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803AE-2B47-4A53-B943-9205AF3F5F7D}"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115875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C803AE-2B47-4A53-B943-9205AF3F5F7D}"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65104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C803AE-2B47-4A53-B943-9205AF3F5F7D}" type="datetimeFigureOut">
              <a:rPr lang="en-US" smtClean="0"/>
              <a:t>7/7/2014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89939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C803AE-2B47-4A53-B943-9205AF3F5F7D}" type="datetimeFigureOut">
              <a:rPr lang="en-US" smtClean="0"/>
              <a:t>7/7/2014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3741365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803AE-2B47-4A53-B943-9205AF3F5F7D}" type="datetimeFigureOut">
              <a:rPr lang="en-US" smtClean="0"/>
              <a:t>7/7/2014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405250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803AE-2B47-4A53-B943-9205AF3F5F7D}"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387232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803AE-2B47-4A53-B943-9205AF3F5F7D}"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0311-5B9D-413A-86B6-D87E8CFAD3F0}" type="slidenum">
              <a:rPr lang="en-US" smtClean="0"/>
              <a:t>‹#›</a:t>
            </a:fld>
            <a:endParaRPr lang="en-US"/>
          </a:p>
        </p:txBody>
      </p:sp>
    </p:spTree>
    <p:extLst>
      <p:ext uri="{BB962C8B-B14F-4D97-AF65-F5344CB8AC3E}">
        <p14:creationId xmlns:p14="http://schemas.microsoft.com/office/powerpoint/2010/main" val="345660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803AE-2B47-4A53-B943-9205AF3F5F7D}" type="datetimeFigureOut">
              <a:rPr lang="en-US" smtClean="0"/>
              <a:t>7/7/2014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20311-5B9D-413A-86B6-D87E8CFAD3F0}" type="slidenum">
              <a:rPr lang="en-US" smtClean="0"/>
              <a:t>‹#›</a:t>
            </a:fld>
            <a:endParaRPr lang="en-US"/>
          </a:p>
        </p:txBody>
      </p:sp>
    </p:spTree>
    <p:extLst>
      <p:ext uri="{BB962C8B-B14F-4D97-AF65-F5344CB8AC3E}">
        <p14:creationId xmlns:p14="http://schemas.microsoft.com/office/powerpoint/2010/main" val="4818620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77258"/>
            <a:chOff x="0" y="0"/>
            <a:chExt cx="9144000" cy="6877258"/>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1" t="388" r="2967" b="27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33" y="0"/>
              <a:ext cx="9525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5425100"/>
              <a:ext cx="9144000" cy="1452158"/>
            </a:xfrm>
            <a:prstGeom prst="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2" name="Title 1"/>
          <p:cNvSpPr>
            <a:spLocks noGrp="1"/>
          </p:cNvSpPr>
          <p:nvPr>
            <p:ph type="ctrTitle"/>
          </p:nvPr>
        </p:nvSpPr>
        <p:spPr>
          <a:xfrm>
            <a:off x="441933" y="4648200"/>
            <a:ext cx="8244868" cy="1371600"/>
          </a:xfrm>
        </p:spPr>
        <p:txBody>
          <a:bodyPr>
            <a:normAutofit/>
          </a:bodyPr>
          <a:lstStyle/>
          <a:p>
            <a:pPr algn="l"/>
            <a:r>
              <a:rPr lang="en-US" sz="3200" dirty="0"/>
              <a:t>Using vignettes to address stereotypes and preconceptions about students</a:t>
            </a:r>
            <a:endParaRPr lang="en-US" sz="3200" dirty="0">
              <a:latin typeface="Arial" pitchFamily="34" charset="0"/>
              <a:cs typeface="Arial" pitchFamily="34" charset="0"/>
            </a:endParaRPr>
          </a:p>
        </p:txBody>
      </p:sp>
      <p:sp>
        <p:nvSpPr>
          <p:cNvPr id="3" name="Subtitle 2"/>
          <p:cNvSpPr>
            <a:spLocks noGrp="1"/>
          </p:cNvSpPr>
          <p:nvPr>
            <p:ph type="subTitle" idx="1"/>
          </p:nvPr>
        </p:nvSpPr>
        <p:spPr>
          <a:xfrm>
            <a:off x="441933" y="6019800"/>
            <a:ext cx="8244867" cy="457200"/>
          </a:xfrm>
        </p:spPr>
        <p:txBody>
          <a:bodyPr>
            <a:normAutofit/>
          </a:bodyPr>
          <a:lstStyle/>
          <a:p>
            <a:pPr algn="l"/>
            <a:r>
              <a:rPr lang="en-US" sz="2400" dirty="0" smtClean="0">
                <a:solidFill>
                  <a:schemeClr val="tx1"/>
                </a:solidFill>
                <a:latin typeface="Arial" pitchFamily="34" charset="0"/>
                <a:cs typeface="Arial" pitchFamily="34" charset="0"/>
              </a:rPr>
              <a:t>Celia Popovic, York University</a:t>
            </a:r>
            <a:r>
              <a:rPr lang="en-US" sz="2400" smtClean="0">
                <a:solidFill>
                  <a:schemeClr val="tx1"/>
                </a:solidFill>
                <a:latin typeface="Arial" pitchFamily="34" charset="0"/>
                <a:cs typeface="Arial" pitchFamily="34" charset="0"/>
              </a:rPr>
              <a:t>, Toronto</a:t>
            </a:r>
            <a:endParaRPr lang="en-US" sz="2400" dirty="0">
              <a:solidFill>
                <a:schemeClr val="tx1"/>
              </a:solidFill>
              <a:latin typeface="Arial" pitchFamily="34" charset="0"/>
              <a:cs typeface="Arial" pitchFamily="34" charset="0"/>
            </a:endParaRPr>
          </a:p>
        </p:txBody>
      </p:sp>
      <p:sp>
        <p:nvSpPr>
          <p:cNvPr id="9" name="TextBox 8"/>
          <p:cNvSpPr txBox="1"/>
          <p:nvPr/>
        </p:nvSpPr>
        <p:spPr>
          <a:xfrm>
            <a:off x="441933" y="6519446"/>
            <a:ext cx="8244867" cy="338554"/>
          </a:xfrm>
          <a:prstGeom prst="rect">
            <a:avLst/>
          </a:prstGeom>
          <a:noFill/>
        </p:spPr>
        <p:txBody>
          <a:bodyPr wrap="square" rtlCol="0">
            <a:spAutoFit/>
          </a:bodyPr>
          <a:lstStyle/>
          <a:p>
            <a:r>
              <a:rPr lang="en-US" sz="1600" smtClean="0">
                <a:solidFill>
                  <a:schemeClr val="bg2">
                    <a:lumMod val="25000"/>
                  </a:schemeClr>
                </a:solidFill>
                <a:latin typeface="Arial" pitchFamily="34" charset="0"/>
                <a:cs typeface="Arial" pitchFamily="34" charset="0"/>
              </a:rPr>
              <a:t>Tuesday, July 15, </a:t>
            </a:r>
            <a:r>
              <a:rPr lang="en-US" sz="1600" dirty="0" smtClean="0">
                <a:solidFill>
                  <a:schemeClr val="bg2">
                    <a:lumMod val="25000"/>
                  </a:schemeClr>
                </a:solidFill>
                <a:latin typeface="Arial" pitchFamily="34" charset="0"/>
                <a:cs typeface="Arial" pitchFamily="34" charset="0"/>
              </a:rPr>
              <a:t>2014</a:t>
            </a:r>
            <a:endParaRPr lang="en-US" sz="1600" dirty="0">
              <a:solidFill>
                <a:schemeClr val="bg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365219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preconceptions</a:t>
            </a:r>
            <a:endParaRPr lang="en-US" dirty="0"/>
          </a:p>
        </p:txBody>
      </p:sp>
      <p:sp>
        <p:nvSpPr>
          <p:cNvPr id="3" name="Content Placeholder 2"/>
          <p:cNvSpPr>
            <a:spLocks noGrp="1"/>
          </p:cNvSpPr>
          <p:nvPr>
            <p:ph idx="1"/>
          </p:nvPr>
        </p:nvSpPr>
        <p:spPr/>
        <p:txBody>
          <a:bodyPr/>
          <a:lstStyle/>
          <a:p>
            <a:r>
              <a:rPr lang="en-CA" dirty="0"/>
              <a:t>Meaning: categorize based on available knowledge</a:t>
            </a:r>
          </a:p>
          <a:p>
            <a:endParaRPr lang="en-US" dirty="0"/>
          </a:p>
          <a:p>
            <a:r>
              <a:rPr lang="en-CA" dirty="0"/>
              <a:t>Distinctiveness: set your own group apart</a:t>
            </a:r>
          </a:p>
          <a:p>
            <a:endParaRPr lang="en-US" dirty="0"/>
          </a:p>
          <a:p>
            <a:r>
              <a:rPr lang="en-CA" dirty="0"/>
              <a:t>Enhancement: set your own group above</a:t>
            </a:r>
          </a:p>
          <a:p>
            <a:endParaRPr lang="en-US" dirty="0"/>
          </a:p>
          <a:p>
            <a:r>
              <a:rPr lang="en-US" dirty="0"/>
              <a:t>Reality: interpret real data</a:t>
            </a:r>
          </a:p>
          <a:p>
            <a:endParaRPr lang="en-US" dirty="0"/>
          </a:p>
        </p:txBody>
      </p:sp>
    </p:spTree>
    <p:extLst>
      <p:ext uri="{BB962C8B-B14F-4D97-AF65-F5344CB8AC3E}">
        <p14:creationId xmlns:p14="http://schemas.microsoft.com/office/powerpoint/2010/main" val="275475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go any further</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7868" y="1850673"/>
            <a:ext cx="7175614" cy="299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79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project</a:t>
            </a:r>
            <a:endParaRPr lang="en-US" dirty="0"/>
          </a:p>
        </p:txBody>
      </p:sp>
      <p:sp>
        <p:nvSpPr>
          <p:cNvPr id="3" name="Content Placeholder 2"/>
          <p:cNvSpPr>
            <a:spLocks noGrp="1"/>
          </p:cNvSpPr>
          <p:nvPr>
            <p:ph idx="1"/>
          </p:nvPr>
        </p:nvSpPr>
        <p:spPr/>
        <p:txBody>
          <a:bodyPr/>
          <a:lstStyle/>
          <a:p>
            <a:r>
              <a:rPr lang="en-US" dirty="0"/>
              <a:t>What do university teachers believe about their students – can they predict who will do well, who will not?</a:t>
            </a:r>
          </a:p>
          <a:p>
            <a:r>
              <a:rPr lang="en-US" dirty="0"/>
              <a:t>Which students have the identified characteristics?</a:t>
            </a:r>
          </a:p>
          <a:p>
            <a:r>
              <a:rPr lang="en-US" dirty="0"/>
              <a:t>How do they perform?</a:t>
            </a:r>
          </a:p>
          <a:p>
            <a:r>
              <a:rPr lang="en-US" dirty="0"/>
              <a:t>Are the teachers right in their beliefs?</a:t>
            </a:r>
          </a:p>
          <a:p>
            <a:r>
              <a:rPr lang="en-US" dirty="0"/>
              <a:t>What can we do about this, if anything?</a:t>
            </a:r>
          </a:p>
          <a:p>
            <a:endParaRPr lang="en-US" dirty="0"/>
          </a:p>
        </p:txBody>
      </p:sp>
    </p:spTree>
    <p:extLst>
      <p:ext uri="{BB962C8B-B14F-4D97-AF65-F5344CB8AC3E}">
        <p14:creationId xmlns:p14="http://schemas.microsoft.com/office/powerpoint/2010/main" val="155240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Beliefs common to the US and the UK</a:t>
            </a:r>
            <a:endParaRPr lang="en-US" dirty="0"/>
          </a:p>
        </p:txBody>
      </p:sp>
      <p:sp>
        <p:nvSpPr>
          <p:cNvPr id="3" name="Content Placeholder 2"/>
          <p:cNvSpPr>
            <a:spLocks noGrp="1"/>
          </p:cNvSpPr>
          <p:nvPr>
            <p:ph idx="1"/>
          </p:nvPr>
        </p:nvSpPr>
        <p:spPr/>
        <p:txBody>
          <a:bodyPr>
            <a:normAutofit fontScale="92500" lnSpcReduction="10000"/>
          </a:bodyPr>
          <a:lstStyle/>
          <a:p>
            <a:r>
              <a:rPr lang="en-US" dirty="0"/>
              <a:t>Expect to develop different study habits from those that worked at high school</a:t>
            </a:r>
          </a:p>
          <a:p>
            <a:r>
              <a:rPr lang="en-US" dirty="0"/>
              <a:t>Are punctual for lectures and classes</a:t>
            </a:r>
          </a:p>
          <a:p>
            <a:r>
              <a:rPr lang="en-US" dirty="0"/>
              <a:t>Keep up with the assigned reading</a:t>
            </a:r>
          </a:p>
          <a:p>
            <a:r>
              <a:rPr lang="en-US" dirty="0"/>
              <a:t>Prefer to sit towards the front in class</a:t>
            </a:r>
          </a:p>
          <a:p>
            <a:r>
              <a:rPr lang="en-US" dirty="0"/>
              <a:t>Perform some paid, voluntary or service work</a:t>
            </a:r>
          </a:p>
          <a:p>
            <a:r>
              <a:rPr lang="en-US" dirty="0"/>
              <a:t>Choose to come to university of own volition</a:t>
            </a:r>
          </a:p>
          <a:p>
            <a:r>
              <a:rPr lang="en-US" dirty="0"/>
              <a:t>From particular ethnic group</a:t>
            </a:r>
          </a:p>
          <a:p>
            <a:r>
              <a:rPr lang="en-US" dirty="0"/>
              <a:t>Have a particular gender</a:t>
            </a:r>
          </a:p>
          <a:p>
            <a:r>
              <a:rPr lang="en-US" dirty="0"/>
              <a:t>Talk with teacher and ask questions</a:t>
            </a:r>
          </a:p>
          <a:p>
            <a:r>
              <a:rPr lang="en-US" dirty="0"/>
              <a:t>Actively form their own study groups</a:t>
            </a:r>
          </a:p>
          <a:p>
            <a:endParaRPr lang="en-US" dirty="0"/>
          </a:p>
        </p:txBody>
      </p:sp>
    </p:spTree>
    <p:extLst>
      <p:ext uri="{BB962C8B-B14F-4D97-AF65-F5344CB8AC3E}">
        <p14:creationId xmlns:p14="http://schemas.microsoft.com/office/powerpoint/2010/main" val="2988863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solidFill>
                  <a:srgbClr val="00B050"/>
                </a:solidFill>
              </a:rPr>
              <a:t>Expect to develop different study habits from those that worked at high school</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795" y="1866900"/>
            <a:ext cx="459560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21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50"/>
                </a:solidFill>
              </a:rPr>
              <a:t>Are </a:t>
            </a:r>
            <a:r>
              <a:rPr lang="en-US" dirty="0">
                <a:solidFill>
                  <a:srgbClr val="00B050"/>
                </a:solidFill>
              </a:rPr>
              <a:t>punctual for lectures and classes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538" y="1857375"/>
            <a:ext cx="4604262"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947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50"/>
                </a:solidFill>
              </a:rPr>
              <a:t>Keep up with the assigned reading</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2" y="1866900"/>
            <a:ext cx="5221288"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184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50"/>
                </a:solidFill>
              </a:rPr>
              <a:t>Prefer to sit towards the front in class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196" y="1785937"/>
            <a:ext cx="4786004"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25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FF0000"/>
                </a:solidFill>
              </a:rPr>
              <a:t>Perform some paid, voluntary or service work</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790700"/>
            <a:ext cx="523875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65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FF0000"/>
                </a:solidFill>
              </a:rPr>
              <a:t>Choose to come to university of own volition</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8001000" cy="265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07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 – to hide – 12 noon to 2.00 pm</a:t>
            </a:r>
            <a:endParaRPr lang="en-CA" dirty="0"/>
          </a:p>
        </p:txBody>
      </p:sp>
      <p:sp>
        <p:nvSpPr>
          <p:cNvPr id="3" name="Content Placeholder 2"/>
          <p:cNvSpPr>
            <a:spLocks noGrp="1"/>
          </p:cNvSpPr>
          <p:nvPr>
            <p:ph idx="1"/>
          </p:nvPr>
        </p:nvSpPr>
        <p:spPr/>
        <p:txBody>
          <a:bodyPr/>
          <a:lstStyle/>
          <a:p>
            <a:r>
              <a:rPr lang="en-US" dirty="0" smtClean="0"/>
              <a:t>12.00 to 12.10 – Introductions briefly me, round of names and where from </a:t>
            </a:r>
          </a:p>
          <a:p>
            <a:r>
              <a:rPr lang="en-US" dirty="0" smtClean="0"/>
              <a:t>12.10 to 12.20 Stereotypes – match dogs to owners</a:t>
            </a:r>
          </a:p>
          <a:p>
            <a:r>
              <a:rPr lang="en-US" dirty="0" smtClean="0"/>
              <a:t>12.20 to 12.40 Preconceptions why we have them</a:t>
            </a:r>
          </a:p>
          <a:p>
            <a:r>
              <a:rPr lang="en-US" dirty="0" smtClean="0"/>
              <a:t>12.40 to 12.50 research results</a:t>
            </a:r>
          </a:p>
          <a:p>
            <a:r>
              <a:rPr lang="en-US" dirty="0" smtClean="0"/>
              <a:t>12.50 to 1.35 Students’ beliefs about effective learning</a:t>
            </a:r>
          </a:p>
          <a:p>
            <a:r>
              <a:rPr lang="en-US" dirty="0" smtClean="0"/>
              <a:t>1.35 to 2.00 Questions, close and evaluation</a:t>
            </a:r>
          </a:p>
          <a:p>
            <a:endParaRPr lang="en-CA" dirty="0"/>
          </a:p>
        </p:txBody>
      </p:sp>
    </p:spTree>
    <p:extLst>
      <p:ext uri="{BB962C8B-B14F-4D97-AF65-F5344CB8AC3E}">
        <p14:creationId xmlns:p14="http://schemas.microsoft.com/office/powerpoint/2010/main" val="3196998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From particular ethnic group</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4673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40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Have a particular gender</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792" y="1614487"/>
            <a:ext cx="4931608"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060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Talk with teacher and ask questions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887" y="2286000"/>
            <a:ext cx="5275113"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07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Actively form their own study groups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4532338"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48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Upheld</a:t>
            </a:r>
            <a:r>
              <a:rPr lang="en-US" dirty="0"/>
              <a:t>/</a:t>
            </a:r>
            <a:r>
              <a:rPr lang="en-US" dirty="0">
                <a:solidFill>
                  <a:srgbClr val="FF0000"/>
                </a:solidFill>
              </a:rPr>
              <a:t>not upheld</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00B050"/>
                </a:solidFill>
              </a:rPr>
              <a:t>Expect to develop different study habits from those that worked at high school</a:t>
            </a:r>
          </a:p>
          <a:p>
            <a:r>
              <a:rPr lang="en-US" dirty="0">
                <a:solidFill>
                  <a:srgbClr val="00B050"/>
                </a:solidFill>
              </a:rPr>
              <a:t>Are punctual for lectures and classes</a:t>
            </a:r>
          </a:p>
          <a:p>
            <a:r>
              <a:rPr lang="en-US" dirty="0">
                <a:solidFill>
                  <a:srgbClr val="00B050"/>
                </a:solidFill>
              </a:rPr>
              <a:t>Keep up with the assigned reading</a:t>
            </a:r>
          </a:p>
          <a:p>
            <a:r>
              <a:rPr lang="en-US" dirty="0">
                <a:solidFill>
                  <a:srgbClr val="00B050"/>
                </a:solidFill>
              </a:rPr>
              <a:t>Prefer to sit towards the front in class</a:t>
            </a:r>
          </a:p>
          <a:p>
            <a:r>
              <a:rPr lang="en-US" dirty="0">
                <a:solidFill>
                  <a:srgbClr val="FF0000"/>
                </a:solidFill>
              </a:rPr>
              <a:t>Perform some paid, voluntary or service work</a:t>
            </a:r>
          </a:p>
          <a:p>
            <a:r>
              <a:rPr lang="en-US" dirty="0">
                <a:solidFill>
                  <a:srgbClr val="FF0000"/>
                </a:solidFill>
              </a:rPr>
              <a:t>Choose to come to university of own volition</a:t>
            </a:r>
          </a:p>
          <a:p>
            <a:r>
              <a:rPr lang="en-US" dirty="0">
                <a:solidFill>
                  <a:srgbClr val="FF0000"/>
                </a:solidFill>
              </a:rPr>
              <a:t>From particular ethnic group</a:t>
            </a:r>
          </a:p>
          <a:p>
            <a:r>
              <a:rPr lang="en-US" dirty="0">
                <a:solidFill>
                  <a:srgbClr val="FF0000"/>
                </a:solidFill>
              </a:rPr>
              <a:t>Have a particular gender</a:t>
            </a:r>
          </a:p>
          <a:p>
            <a:r>
              <a:rPr lang="en-US" dirty="0">
                <a:solidFill>
                  <a:srgbClr val="FF0000"/>
                </a:solidFill>
              </a:rPr>
              <a:t>Talk with teacher and ask questions</a:t>
            </a:r>
          </a:p>
          <a:p>
            <a:r>
              <a:rPr lang="en-US" dirty="0">
                <a:solidFill>
                  <a:srgbClr val="FF0000"/>
                </a:solidFill>
              </a:rPr>
              <a:t>Actively form their own study groups</a:t>
            </a:r>
          </a:p>
          <a:p>
            <a:endParaRPr lang="en-US" dirty="0"/>
          </a:p>
        </p:txBody>
      </p:sp>
    </p:spTree>
    <p:extLst>
      <p:ext uri="{BB962C8B-B14F-4D97-AF65-F5344CB8AC3E}">
        <p14:creationId xmlns:p14="http://schemas.microsoft.com/office/powerpoint/2010/main" val="4035292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beliefs</a:t>
            </a:r>
            <a:endParaRPr lang="en-CA" dirty="0"/>
          </a:p>
        </p:txBody>
      </p:sp>
      <p:sp>
        <p:nvSpPr>
          <p:cNvPr id="3" name="Content Placeholder 2"/>
          <p:cNvSpPr>
            <a:spLocks noGrp="1"/>
          </p:cNvSpPr>
          <p:nvPr>
            <p:ph idx="1"/>
          </p:nvPr>
        </p:nvSpPr>
        <p:spPr/>
        <p:txBody>
          <a:bodyPr/>
          <a:lstStyle/>
          <a:p>
            <a:r>
              <a:rPr lang="en-US" dirty="0" smtClean="0"/>
              <a:t>Motivation</a:t>
            </a:r>
          </a:p>
          <a:p>
            <a:r>
              <a:rPr lang="en-US" dirty="0" smtClean="0"/>
              <a:t>Diligence</a:t>
            </a:r>
          </a:p>
          <a:p>
            <a:r>
              <a:rPr lang="en-US" dirty="0" smtClean="0"/>
              <a:t>Attendance</a:t>
            </a:r>
          </a:p>
          <a:p>
            <a:r>
              <a:rPr lang="en-US" dirty="0"/>
              <a:t>Homework and </a:t>
            </a:r>
            <a:r>
              <a:rPr lang="en-US" dirty="0" smtClean="0"/>
              <a:t>Preparation</a:t>
            </a:r>
            <a:endParaRPr lang="en-CA" dirty="0"/>
          </a:p>
          <a:p>
            <a:r>
              <a:rPr lang="en-US" dirty="0" smtClean="0"/>
              <a:t>Learning Strategies</a:t>
            </a:r>
          </a:p>
        </p:txBody>
      </p:sp>
    </p:spTree>
    <p:extLst>
      <p:ext uri="{BB962C8B-B14F-4D97-AF65-F5344CB8AC3E}">
        <p14:creationId xmlns:p14="http://schemas.microsoft.com/office/powerpoint/2010/main" val="3407881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378" y="1371600"/>
            <a:ext cx="5362223"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39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Diligence</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438" y="1143001"/>
            <a:ext cx="4173209"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34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Attendance and Punctuality</a:t>
            </a:r>
            <a:endParaRPr lang="en-CA" dirty="0"/>
          </a:p>
        </p:txBody>
      </p:sp>
      <p:sp>
        <p:nvSpPr>
          <p:cNvPr id="3" name="Content Placeholder 2"/>
          <p:cNvSpPr>
            <a:spLocks noGrp="1"/>
          </p:cNvSpPr>
          <p:nvPr>
            <p:ph idx="1"/>
          </p:nvPr>
        </p:nvSpPr>
        <p:spPr/>
        <p:txBody>
          <a:bodyPr/>
          <a:lstStyle/>
          <a:p>
            <a:endParaRPr lang="en-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555625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65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and Preparation</a:t>
            </a:r>
            <a:endParaRPr lang="en-CA" dirty="0"/>
          </a:p>
        </p:txBody>
      </p:sp>
      <p:sp>
        <p:nvSpPr>
          <p:cNvPr id="3" name="Content Placeholder 2"/>
          <p:cNvSpPr>
            <a:spLocks noGrp="1"/>
          </p:cNvSpPr>
          <p:nvPr>
            <p:ph idx="1"/>
          </p:nvPr>
        </p:nvSpPr>
        <p:spPr/>
        <p:txBody>
          <a:bodyPr/>
          <a:lstStyle/>
          <a:p>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362075"/>
            <a:ext cx="5118951"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59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York University – Toronto not Yorkshire!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809" y="1600200"/>
            <a:ext cx="5425791" cy="41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358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Strategies</a:t>
            </a:r>
            <a:endParaRPr lang="en-CA" dirty="0"/>
          </a:p>
        </p:txBody>
      </p:sp>
      <p:sp>
        <p:nvSpPr>
          <p:cNvPr id="3" name="Content Placeholder 2"/>
          <p:cNvSpPr>
            <a:spLocks noGrp="1"/>
          </p:cNvSpPr>
          <p:nvPr>
            <p:ph idx="1"/>
          </p:nvPr>
        </p:nvSpPr>
        <p:spPr/>
        <p:txBody>
          <a:bodyPr/>
          <a:lstStyle/>
          <a:p>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66900"/>
            <a:ext cx="4368662"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396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53736" y="1344661"/>
            <a:ext cx="3023878" cy="40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49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711" y="152400"/>
            <a:ext cx="8558489" cy="641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5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Power of Stereotypes</a:t>
            </a:r>
            <a:endParaRPr lang="en-US" dirty="0"/>
          </a:p>
        </p:txBody>
      </p:sp>
      <p:sp>
        <p:nvSpPr>
          <p:cNvPr id="5" name="Content Placeholder 4"/>
          <p:cNvSpPr>
            <a:spLocks noGrp="1"/>
          </p:cNvSpPr>
          <p:nvPr>
            <p:ph idx="1"/>
          </p:nvPr>
        </p:nvSpPr>
        <p:spPr/>
        <p:txBody>
          <a:bodyPr/>
          <a:lstStyle/>
          <a:p>
            <a:pPr marL="914400" lvl="2" indent="0">
              <a:buNone/>
            </a:pP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18" y="1752600"/>
            <a:ext cx="4730906" cy="327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673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Saves time!</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82114" y="1309688"/>
            <a:ext cx="5367122"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88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Homophily</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87606"/>
            <a:ext cx="4038600" cy="274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476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bias</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0222" y="1710453"/>
            <a:ext cx="4730906" cy="327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331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 of stereotypes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19612" y="1701308"/>
            <a:ext cx="3292125" cy="329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95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TotalTime>
  <Words>2422</Words>
  <Application>Microsoft Office PowerPoint</Application>
  <PresentationFormat>On-screen Show (4:3)</PresentationFormat>
  <Paragraphs>149</Paragraphs>
  <Slides>31</Slides>
  <Notes>31</Notes>
  <HiddenSlides>1</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Using vignettes to address stereotypes and preconceptions about students</vt:lpstr>
      <vt:lpstr>Plan – to hide – 12 noon to 2.00 pm</vt:lpstr>
      <vt:lpstr>York University – Toronto not Yorkshire!</vt:lpstr>
      <vt:lpstr>PowerPoint Presentation</vt:lpstr>
      <vt:lpstr>The Power of Stereotypes</vt:lpstr>
      <vt:lpstr>Saves time!</vt:lpstr>
      <vt:lpstr>Homophily</vt:lpstr>
      <vt:lpstr>Confirmation bias</vt:lpstr>
      <vt:lpstr>Danger of stereotypes</vt:lpstr>
      <vt:lpstr>Understanding preconceptions</vt:lpstr>
      <vt:lpstr>Before we go any further</vt:lpstr>
      <vt:lpstr>Research project</vt:lpstr>
      <vt:lpstr>Beliefs common to the US and the UK</vt:lpstr>
      <vt:lpstr>Expect to develop different study habits from those that worked at high school </vt:lpstr>
      <vt:lpstr>Are punctual for lectures and classes </vt:lpstr>
      <vt:lpstr>Keep up with the assigned reading </vt:lpstr>
      <vt:lpstr>Prefer to sit towards the front in class </vt:lpstr>
      <vt:lpstr>Perform some paid, voluntary or service work </vt:lpstr>
      <vt:lpstr>Choose to come to university of own volition </vt:lpstr>
      <vt:lpstr>From particular ethnic group </vt:lpstr>
      <vt:lpstr>Have a particular gender </vt:lpstr>
      <vt:lpstr>Talk with teacher and ask questions </vt:lpstr>
      <vt:lpstr>Actively form their own study groups </vt:lpstr>
      <vt:lpstr>Upheld/not upheld</vt:lpstr>
      <vt:lpstr>Students’ beliefs</vt:lpstr>
      <vt:lpstr>Motivation</vt:lpstr>
      <vt:lpstr>Diligence</vt:lpstr>
      <vt:lpstr>Attendance and Punctuality</vt:lpstr>
      <vt:lpstr>Homework and Preparation</vt:lpstr>
      <vt:lpstr>Learning Strategies</vt:lpstr>
      <vt:lpstr>Any questions?</vt:lpstr>
    </vt:vector>
  </TitlesOfParts>
  <Company>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ctsadmin</dc:creator>
  <cp:lastModifiedBy>Celia Popovic</cp:lastModifiedBy>
  <cp:revision>31</cp:revision>
  <cp:lastPrinted>2014-07-07T14:04:00Z</cp:lastPrinted>
  <dcterms:created xsi:type="dcterms:W3CDTF">2012-12-06T15:53:52Z</dcterms:created>
  <dcterms:modified xsi:type="dcterms:W3CDTF">2014-07-07T14:06:14Z</dcterms:modified>
</cp:coreProperties>
</file>