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D287C-EF50-4A07-92E2-761BA6F5562E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5371-1C93-4A8D-ABB8-F62EC4775D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Academic Societies: on the rise?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err="1" smtClean="0"/>
              <a:t>Ceinwen</a:t>
            </a:r>
            <a:r>
              <a:rPr lang="en-GB" sz="2000" dirty="0" smtClean="0"/>
              <a:t> </a:t>
            </a:r>
            <a:r>
              <a:rPr lang="en-GB" sz="2000" dirty="0" err="1" smtClean="0"/>
              <a:t>Cloney</a:t>
            </a:r>
            <a:r>
              <a:rPr lang="en-GB" sz="2000" dirty="0" smtClean="0"/>
              <a:t> – Societies and Services Officer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Why Societies?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Popularity, accessibility and variety</a:t>
            </a:r>
          </a:p>
          <a:p>
            <a:endParaRPr lang="en-GB" dirty="0" smtClean="0"/>
          </a:p>
          <a:p>
            <a:r>
              <a:rPr lang="en-GB" dirty="0" smtClean="0"/>
              <a:t>Our opportunity to become sector leading</a:t>
            </a:r>
          </a:p>
          <a:p>
            <a:endParaRPr lang="en-GB" dirty="0" smtClean="0"/>
          </a:p>
          <a:p>
            <a:r>
              <a:rPr lang="en-GB" dirty="0" smtClean="0"/>
              <a:t>Best practice </a:t>
            </a:r>
            <a:r>
              <a:rPr lang="en-GB" dirty="0" smtClean="0"/>
              <a:t>found in </a:t>
            </a:r>
            <a:r>
              <a:rPr lang="en-GB" dirty="0" smtClean="0"/>
              <a:t>Swansea.</a:t>
            </a:r>
          </a:p>
          <a:p>
            <a:endParaRPr lang="en-GB" dirty="0"/>
          </a:p>
          <a:p>
            <a:r>
              <a:rPr lang="en-GB" dirty="0" smtClean="0"/>
              <a:t>Importance of societies in choosing </a:t>
            </a:r>
            <a:r>
              <a:rPr lang="en-GB" dirty="0" smtClean="0"/>
              <a:t>a University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Where we are now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412778"/>
          <a:ext cx="6624735" cy="3744413"/>
        </p:xfrm>
        <a:graphic>
          <a:graphicData uri="http://schemas.openxmlformats.org/drawingml/2006/table">
            <a:tbl>
              <a:tblPr/>
              <a:tblGrid>
                <a:gridCol w="777542"/>
                <a:gridCol w="857503"/>
                <a:gridCol w="728831"/>
                <a:gridCol w="1419060"/>
                <a:gridCol w="1203996"/>
                <a:gridCol w="725155"/>
                <a:gridCol w="912648"/>
              </a:tblGrid>
              <a:tr h="7089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students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FT students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PT students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University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Block grant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Socs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Overall Satisfaction NSS 2013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13,075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11,205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1,875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Lancaster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634,066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13,130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12,140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990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Sussex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757,000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15,515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12,805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2,710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Aberdeen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814,910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19,790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12,320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7,465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Swansea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555,371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15,215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12,350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2,870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Essex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1,000,739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16,585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11,120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5,470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Dundee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565,000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15,135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11,950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3,190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Bath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1,072,000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15,055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12,480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2,575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Surrey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750,000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16,120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12,380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3,735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Glasgow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Caledonian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613,000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18,495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11,280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7,215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Derby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647,500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530120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Table 1: </a:t>
            </a:r>
            <a:r>
              <a:rPr lang="en-GB" sz="1400" dirty="0"/>
              <a:t>Table of institutions with similar student numbers, organised by number of societies (NUS Survey 2013).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Nationally?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5987008" cy="4497363"/>
          </a:xfrm>
        </p:spPr>
        <p:txBody>
          <a:bodyPr/>
          <a:lstStyle/>
          <a:p>
            <a:r>
              <a:rPr lang="en-GB" dirty="0" smtClean="0"/>
              <a:t>Decrease in decision importance – increase in uptake</a:t>
            </a:r>
          </a:p>
          <a:p>
            <a:r>
              <a:rPr lang="en-GB" dirty="0" smtClean="0"/>
              <a:t>Increase in all forms of societies in the past ten years</a:t>
            </a:r>
            <a:endParaRPr lang="en-GB" dirty="0"/>
          </a:p>
          <a:p>
            <a:r>
              <a:rPr lang="en-GB" dirty="0" smtClean="0"/>
              <a:t>Recently a significant increase in Academic Societies – thought to correlate with the introduction of 9K fees</a:t>
            </a:r>
            <a:endParaRPr lang="en-GB" dirty="0"/>
          </a:p>
        </p:txBody>
      </p:sp>
      <p:pic>
        <p:nvPicPr>
          <p:cNvPr id="4" name="Picture 3" descr="C:\Documents and Settings\Women's Officer\My Documents\My Pictures\student_extra_act201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340768"/>
            <a:ext cx="26642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Swansea Specific?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33% of Swansea societies are academic of academically related.</a:t>
            </a:r>
          </a:p>
          <a:p>
            <a:endParaRPr lang="en-GB" dirty="0" smtClean="0"/>
          </a:p>
          <a:p>
            <a:r>
              <a:rPr lang="en-GB" dirty="0" smtClean="0"/>
              <a:t>Highest application rate of all categories</a:t>
            </a:r>
          </a:p>
          <a:p>
            <a:endParaRPr lang="en-GB" dirty="0"/>
          </a:p>
          <a:p>
            <a:r>
              <a:rPr lang="en-GB" dirty="0" smtClean="0"/>
              <a:t>Sector leading for events and interaction rates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Anecdotal Evidence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b="1" i="1" dirty="0"/>
              <a:t>“[The department] help us by providing rooms frequently, attending our networking events, supporting (small financial contribution) or events, and I meet with John (head of the law school) every couple of weeks. On the flip side we do a lot of work for the school, and a number of the competitions we enter benefit their reputation.” </a:t>
            </a:r>
            <a:r>
              <a:rPr lang="en-GB" dirty="0"/>
              <a:t>LAW SCIETY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b="1" i="1" dirty="0"/>
              <a:t> “one or two lectures are keen 99% of the time and have asked us to organise dissertation workshops which we are working with them to sort out”</a:t>
            </a:r>
            <a:r>
              <a:rPr lang="en-GB" dirty="0"/>
              <a:t> AMERICAN STUDIES SOCIETY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b="1" i="1" dirty="0"/>
              <a:t> “ We would like to work with [the department] on educational trips, and work experience opportunities.”</a:t>
            </a:r>
            <a:r>
              <a:rPr lang="en-GB" dirty="0"/>
              <a:t> PSYCHOLOGY SOCIETY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b="1" i="1" dirty="0"/>
              <a:t>“The department is fantastic. I am invited to the student staff consultative meetings which is where I can take any issues I have. They have also supplied us with considerable funding. The college send out some of our emails to all the students to advertise our events.”</a:t>
            </a:r>
            <a:r>
              <a:rPr lang="en-GB" dirty="0"/>
              <a:t> BIOCHEMISTRY &amp; GENETICS SOCIETY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b="1" i="1" dirty="0"/>
              <a:t>“The German department is absolutely amazing for the society. It helps a lot, and even comes up with ideas for events.”</a:t>
            </a:r>
            <a:r>
              <a:rPr lang="en-GB" dirty="0"/>
              <a:t> GERMAN SOCIETY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The Future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societies form – </a:t>
            </a:r>
          </a:p>
          <a:p>
            <a:pPr>
              <a:buNone/>
            </a:pPr>
            <a:r>
              <a:rPr lang="en-GB" dirty="0" smtClean="0"/>
              <a:t>Information and 20 </a:t>
            </a:r>
            <a:r>
              <a:rPr lang="en-GB" dirty="0" smtClean="0"/>
              <a:t>signatures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Subject </a:t>
            </a:r>
            <a:r>
              <a:rPr lang="en-GB" dirty="0" smtClean="0"/>
              <a:t>reps</a:t>
            </a:r>
          </a:p>
          <a:p>
            <a:endParaRPr lang="en-GB" dirty="0" smtClean="0"/>
          </a:p>
          <a:p>
            <a:r>
              <a:rPr lang="en-GB" dirty="0" smtClean="0"/>
              <a:t>Societies Executive</a:t>
            </a:r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268760"/>
            <a:ext cx="3268018" cy="434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The Future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Already established societies need as much help, encouragement and engagement as new ones!</a:t>
            </a:r>
          </a:p>
          <a:p>
            <a:r>
              <a:rPr lang="en-GB" dirty="0" smtClean="0"/>
              <a:t>Try to meet regularly with the committee, invite the committee to sit on departmental meetings</a:t>
            </a:r>
          </a:p>
          <a:p>
            <a:r>
              <a:rPr lang="en-GB" dirty="0" smtClean="0"/>
              <a:t>Seek Funding</a:t>
            </a:r>
          </a:p>
          <a:p>
            <a:r>
              <a:rPr lang="en-GB" dirty="0" smtClean="0"/>
              <a:t>Think of new ideas &amp; opportunities</a:t>
            </a:r>
            <a:endParaRPr lang="en-GB" dirty="0"/>
          </a:p>
          <a:p>
            <a:r>
              <a:rPr lang="en-GB" dirty="0" smtClean="0"/>
              <a:t>E.g. Bar Soc suggested coaching, training and mentoring – all disciplines.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References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NUS</a:t>
            </a:r>
            <a:r>
              <a:rPr lang="en-GB" dirty="0"/>
              <a:t>, Success in the Student Market </a:t>
            </a:r>
            <a:r>
              <a:rPr lang="en-GB" dirty="0" smtClean="0"/>
              <a:t>2013</a:t>
            </a:r>
          </a:p>
          <a:p>
            <a:r>
              <a:rPr lang="en-GB" dirty="0" smtClean="0"/>
              <a:t>Swansea University Students’ Union MSL Stats 2014</a:t>
            </a:r>
            <a:endParaRPr lang="en-GB" dirty="0"/>
          </a:p>
          <a:p>
            <a:r>
              <a:rPr lang="en-GB" dirty="0" smtClean="0"/>
              <a:t>NUS, Student Opportunities Lunch and Learn Webinar 2013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383</Words>
  <Application>Microsoft Office PowerPoint</Application>
  <PresentationFormat>On-screen Show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Academic Societies: on the rise?</vt:lpstr>
      <vt:lpstr>Why Societies?</vt:lpstr>
      <vt:lpstr>Where we are now</vt:lpstr>
      <vt:lpstr>Nationally?</vt:lpstr>
      <vt:lpstr>Swansea Specific?</vt:lpstr>
      <vt:lpstr>Anecdotal Evidence</vt:lpstr>
      <vt:lpstr>The Future</vt:lpstr>
      <vt:lpstr>The Future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Societies: on the rise?</dc:title>
  <dc:creator>Societies&amp;Services</dc:creator>
  <cp:lastModifiedBy>Societies&amp;Services</cp:lastModifiedBy>
  <cp:revision>4</cp:revision>
  <dcterms:created xsi:type="dcterms:W3CDTF">2014-02-19T14:42:58Z</dcterms:created>
  <dcterms:modified xsi:type="dcterms:W3CDTF">2014-03-06T12:57:27Z</dcterms:modified>
</cp:coreProperties>
</file>