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6" r:id="rId2"/>
    <p:sldId id="270" r:id="rId3"/>
    <p:sldId id="272" r:id="rId4"/>
    <p:sldId id="304" r:id="rId5"/>
    <p:sldId id="300" r:id="rId6"/>
    <p:sldId id="302" r:id="rId7"/>
    <p:sldId id="301" r:id="rId8"/>
    <p:sldId id="288" r:id="rId9"/>
    <p:sldId id="276" r:id="rId10"/>
    <p:sldId id="305" r:id="rId11"/>
    <p:sldId id="289" r:id="rId12"/>
    <p:sldId id="293" r:id="rId13"/>
    <p:sldId id="314" r:id="rId14"/>
    <p:sldId id="277" r:id="rId15"/>
    <p:sldId id="308" r:id="rId16"/>
    <p:sldId id="307" r:id="rId17"/>
    <p:sldId id="315" r:id="rId18"/>
    <p:sldId id="316" r:id="rId19"/>
    <p:sldId id="284" r:id="rId20"/>
    <p:sldId id="311" r:id="rId21"/>
    <p:sldId id="281" r:id="rId22"/>
    <p:sldId id="312" r:id="rId23"/>
    <p:sldId id="282" r:id="rId24"/>
    <p:sldId id="313" r:id="rId25"/>
    <p:sldId id="303" r:id="rId26"/>
    <p:sldId id="287" r:id="rId27"/>
    <p:sldId id="297" r:id="rId28"/>
    <p:sldId id="310" r:id="rId29"/>
    <p:sldId id="298" r:id="rId30"/>
    <p:sldId id="317" r:id="rId31"/>
    <p:sldId id="299" r:id="rId3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F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DEE2BE-1832-4E9A-B279-A1A937E9133D}" type="datetimeFigureOut">
              <a:rPr lang="en-GB"/>
              <a:pPr>
                <a:defRPr/>
              </a:pPr>
              <a:t>12/03/2014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073E56-EDC8-4A07-A335-2668BFC85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24C65F-93E2-416A-B356-2F2FA822D6D0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28C74E-436E-4A40-9622-BF51FCB2B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6884AC-B99F-456E-8C4B-7613BE6D4AE7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1DBD60-B79F-47C7-8A0D-7012D17A7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478164-CA89-42AC-8CBE-9AD1B45B4574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17EC479-6270-4663-A00F-4B2B8CEFC7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8DD8F3-E535-413A-943C-9D7396F3B127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56A1C6-F553-4B89-89DD-B284F23924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71CC69-BA68-462B-9097-9D8ADB768560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0844F4-8F4D-4F60-8225-F3D337CF4B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78BD01-A010-492B-8418-A02D779912CA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32B486-2F28-405E-AFBD-E15D14CA14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79C9ED-AE08-4F5C-9AB7-DBFF2C9ECDB2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DD7D1C-6EDC-43C2-BA11-473FF163E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AB38C8-10BF-4AB8-8EC5-B25392A76808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220534-429C-498F-8789-6D3F204DC3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6D314E-8820-4B77-B108-369ACCD4718C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CA018B-D5A0-44D8-A6EB-6D7BEA0DA0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BACA9C-0184-4B6C-907E-8E8F5B98D78A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1A050A0-B9E7-4F88-8E63-A0BFAA5B63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0D97A2-3745-4C1D-B4B9-548252C19309}" type="datetimeFigureOut">
              <a:rPr lang="en-US"/>
              <a:pPr>
                <a:defRPr/>
              </a:pPr>
              <a:t>3/12/2014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269E51-93F3-4FBE-848E-D5C2E9AF62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HHS Bottom Blue Wave.jpg"/>
          <p:cNvPicPr>
            <a:picLocks noChangeAspect="1"/>
          </p:cNvPicPr>
          <p:nvPr userDrawn="1"/>
        </p:nvPicPr>
        <p:blipFill>
          <a:blip r:embed="rId13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13316" name="Picture 5" descr="Slide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Recognising Sick Patient Teaching Day</a:t>
            </a:r>
            <a:endParaRPr lang="en-GB" dirty="0"/>
          </a:p>
        </p:txBody>
      </p:sp>
      <p:pic>
        <p:nvPicPr>
          <p:cNvPr id="4" name="Picture 3" descr="practiceSuit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435179" cy="2736304"/>
          </a:xfrm>
          <a:prstGeom prst="rect">
            <a:avLst/>
          </a:prstGeom>
        </p:spPr>
      </p:pic>
      <p:pic>
        <p:nvPicPr>
          <p:cNvPr id="5" name="Picture 4" descr="PracticeSuit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3803176" cy="282894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13976" b="9154"/>
          <a:stretch>
            <a:fillRect/>
          </a:stretch>
        </p:blipFill>
        <p:spPr bwMode="auto">
          <a:xfrm>
            <a:off x="4621376" y="1628800"/>
            <a:ext cx="42546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 t="10993" r="2004" b="10485"/>
          <a:stretch>
            <a:fillRect/>
          </a:stretch>
        </p:blipFill>
        <p:spPr bwMode="auto">
          <a:xfrm>
            <a:off x="179512" y="1196752"/>
            <a:ext cx="871296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Blackboard Learning Module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95% of students have used the learning module since it has been introduced.</a:t>
            </a:r>
          </a:p>
          <a:p>
            <a:r>
              <a:rPr lang="en-GB" dirty="0" smtClean="0"/>
              <a:t>Average number of times accessed per student = 28 </a:t>
            </a:r>
          </a:p>
          <a:p>
            <a:r>
              <a:rPr lang="en-GB" dirty="0" smtClean="0"/>
              <a:t>Overall number of times accessed by all cohorts = 14656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Poor student engagement in practical skills</a:t>
            </a:r>
          </a:p>
          <a:p>
            <a:r>
              <a:rPr lang="en-GB" dirty="0" smtClean="0"/>
              <a:t>Students lacking in confidence</a:t>
            </a:r>
          </a:p>
          <a:p>
            <a:r>
              <a:rPr lang="en-GB" dirty="0" smtClean="0"/>
              <a:t>Feedback from clinical staff</a:t>
            </a:r>
          </a:p>
          <a:p>
            <a:endParaRPr lang="en-GB" dirty="0" smtClean="0"/>
          </a:p>
          <a:p>
            <a:r>
              <a:rPr lang="en-GB" dirty="0" smtClean="0"/>
              <a:t>Are our students able to competently assess basic physiological changes in patients?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tle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1371600"/>
            <a:ext cx="8229600" cy="1828800"/>
          </a:xfrm>
        </p:spPr>
      </p:pic>
      <p:pic>
        <p:nvPicPr>
          <p:cNvPr id="7171" name="Subtitle 5"/>
          <p:cNvPicPr>
            <a:picLocks noGrp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484784"/>
            <a:ext cx="8589962" cy="5256584"/>
          </a:xfrm>
        </p:spPr>
      </p:pic>
      <p:sp>
        <p:nvSpPr>
          <p:cNvPr id="5" name="TextBox 4"/>
          <p:cNvSpPr txBox="1"/>
          <p:nvPr/>
        </p:nvSpPr>
        <p:spPr>
          <a:xfrm>
            <a:off x="1835696" y="404664"/>
            <a:ext cx="421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GB" sz="4400" dirty="0">
                <a:latin typeface="+mj-lt"/>
                <a:ea typeface="+mj-ea"/>
                <a:cs typeface="+mj-cs"/>
              </a:rPr>
              <a:t>What is an OSCE?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smtClean="0"/>
              <a:t>OSCEs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  <a:solidFill>
            <a:schemeClr val="bg1"/>
          </a:solidFill>
        </p:spPr>
        <p:txBody>
          <a:bodyPr/>
          <a:lstStyle/>
          <a:p>
            <a:r>
              <a:rPr lang="en-GB" sz="3000" dirty="0" smtClean="0"/>
              <a:t>Developed in the UK in the 1970’s</a:t>
            </a:r>
          </a:p>
          <a:p>
            <a:r>
              <a:rPr lang="en-GB" sz="3000" dirty="0" smtClean="0"/>
              <a:t>Specifically designed to assess clinical skills in medical students </a:t>
            </a:r>
          </a:p>
          <a:p>
            <a:r>
              <a:rPr lang="en-GB" sz="3000" dirty="0" smtClean="0"/>
              <a:t>Currently OSCEs are increasingly being considered for assessing clinical competence in nursing, midwifery and allied health curricula </a:t>
            </a:r>
          </a:p>
          <a:p>
            <a:r>
              <a:rPr lang="en-GB" sz="3000" dirty="0" smtClean="0"/>
              <a:t>Numerous studies have identified the validity and reliability of OSCEs as an assessment strategy </a:t>
            </a:r>
          </a:p>
          <a:p>
            <a:r>
              <a:rPr lang="en-GB" sz="3000" dirty="0" smtClean="0"/>
              <a:t>Accepted assessment strategy worldwide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Recognising Sick Patient Formative OSCEs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 smtClean="0"/>
              <a:t>All student must be aware of the importance of passing OSCEs before going out into practice</a:t>
            </a:r>
          </a:p>
          <a:p>
            <a:r>
              <a:rPr lang="en-GB" sz="2800" dirty="0" smtClean="0"/>
              <a:t>Test doing the following activities:</a:t>
            </a:r>
          </a:p>
          <a:p>
            <a:pPr lvl="1"/>
            <a:r>
              <a:rPr lang="en-GB" sz="2400" dirty="0" smtClean="0"/>
              <a:t>Station 1: Hand-washing</a:t>
            </a:r>
          </a:p>
          <a:p>
            <a:pPr lvl="1"/>
            <a:r>
              <a:rPr lang="en-GB" sz="2400" dirty="0" smtClean="0"/>
              <a:t>Station 2:Respirations,Pulse,Temperature</a:t>
            </a:r>
          </a:p>
          <a:p>
            <a:pPr lvl="1"/>
            <a:r>
              <a:rPr lang="en-GB" sz="2400" dirty="0" smtClean="0"/>
              <a:t>Station 3:Blood Pressure</a:t>
            </a:r>
          </a:p>
          <a:p>
            <a:r>
              <a:rPr lang="en-GB" sz="2800" dirty="0" smtClean="0"/>
              <a:t>Pass mark for Hand-washing is 100%</a:t>
            </a:r>
          </a:p>
          <a:p>
            <a:r>
              <a:rPr lang="en-GB" sz="2800" dirty="0" smtClean="0"/>
              <a:t>Pass mark for the other two stations are 75%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day of OSCE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Students allocated into groups</a:t>
            </a:r>
          </a:p>
          <a:p>
            <a:r>
              <a:rPr lang="en-GB" dirty="0" smtClean="0"/>
              <a:t>Student takes turns as “patient”</a:t>
            </a:r>
          </a:p>
          <a:p>
            <a:r>
              <a:rPr lang="en-GB" dirty="0" smtClean="0"/>
              <a:t>Wait in reception area (PC lab)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Blackboard there are a number of resources:</a:t>
            </a:r>
          </a:p>
          <a:p>
            <a:pPr lvl="1"/>
            <a:r>
              <a:rPr lang="en-US" dirty="0" smtClean="0"/>
              <a:t>Student handbook for OSCEs</a:t>
            </a:r>
          </a:p>
          <a:p>
            <a:pPr lvl="1"/>
            <a:r>
              <a:rPr lang="en-US" dirty="0" smtClean="0"/>
              <a:t>Information on the process for the OSCE</a:t>
            </a:r>
          </a:p>
          <a:p>
            <a:pPr lvl="1"/>
            <a:r>
              <a:rPr lang="en-US" dirty="0" smtClean="0"/>
              <a:t>Marking criteria for the OSCEs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547688"/>
            <a:ext cx="8967787" cy="587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Handwashing </a:t>
            </a:r>
            <a:endParaRPr lang="en-GB" dirty="0"/>
          </a:p>
        </p:txBody>
      </p:sp>
      <p:pic>
        <p:nvPicPr>
          <p:cNvPr id="4" name="Content Placeholder 3" descr="PracticeSuit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3144" y="1600200"/>
            <a:ext cx="30377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top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Introduction to the Fundamentals of Nursing Practice – Assessment through OSCE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David Gallimore</a:t>
            </a:r>
          </a:p>
          <a:p>
            <a:pPr>
              <a:defRPr/>
            </a:pPr>
            <a:r>
              <a:rPr lang="en-GB" dirty="0" smtClean="0"/>
              <a:t>Senior Lecturer, CHHS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"/>
            <a:ext cx="6214070" cy="66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Pulse/Respirations and Temperature</a:t>
            </a:r>
            <a:endParaRPr lang="en-GB" sz="4000" dirty="0"/>
          </a:p>
        </p:txBody>
      </p:sp>
      <p:pic>
        <p:nvPicPr>
          <p:cNvPr id="4" name="Content Placeholder 3" descr="practiceSuit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5112568" cy="3429418"/>
          </a:xfrm>
        </p:spPr>
      </p:pic>
      <p:pic>
        <p:nvPicPr>
          <p:cNvPr id="5" name="Content Placeholder 3" descr="DSC_0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6464" y="3212976"/>
            <a:ext cx="546753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4" y="0"/>
            <a:ext cx="72154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4797152"/>
            <a:ext cx="7056784" cy="360040"/>
          </a:xfrm>
          <a:prstGeom prst="rect">
            <a:avLst/>
          </a:prstGeom>
          <a:solidFill>
            <a:srgbClr val="FD0F20">
              <a:alpha val="23922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608" y="5517232"/>
            <a:ext cx="7056784" cy="720080"/>
          </a:xfrm>
          <a:prstGeom prst="rect">
            <a:avLst/>
          </a:prstGeom>
          <a:solidFill>
            <a:srgbClr val="FD0F20">
              <a:alpha val="23922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Pressure</a:t>
            </a:r>
            <a:endParaRPr lang="en-GB" dirty="0"/>
          </a:p>
        </p:txBody>
      </p:sp>
      <p:pic>
        <p:nvPicPr>
          <p:cNvPr id="4" name="Content Placeholder 3" descr="PracticeSuit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276" y="1764633"/>
            <a:ext cx="6251448" cy="4197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575"/>
            <a:ext cx="73437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4653136"/>
            <a:ext cx="7200800" cy="360040"/>
          </a:xfrm>
          <a:prstGeom prst="rect">
            <a:avLst/>
          </a:prstGeom>
          <a:solidFill>
            <a:srgbClr val="FD0F20">
              <a:alpha val="23922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5157192"/>
            <a:ext cx="7200800" cy="864096"/>
          </a:xfrm>
          <a:prstGeom prst="rect">
            <a:avLst/>
          </a:prstGeom>
          <a:solidFill>
            <a:srgbClr val="FD0F20">
              <a:alpha val="23922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464496" cy="63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35696" y="116632"/>
            <a:ext cx="46805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</a:t>
            </a:r>
            <a:endParaRPr lang="en-GB" dirty="0"/>
          </a:p>
        </p:txBody>
      </p:sp>
      <p:pic>
        <p:nvPicPr>
          <p:cNvPr id="4" name="Content Placeholder 3" descr="DSC_0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493498" cy="4993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Formative OSCEs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94% passed hand-washing on first attempt – all retrieved at second attempt.</a:t>
            </a:r>
          </a:p>
          <a:p>
            <a:r>
              <a:rPr lang="en-GB" dirty="0" smtClean="0"/>
              <a:t>87% passed Respirations, Pulse &amp; Temperature on first attempt – all retrieved at second attempt.</a:t>
            </a:r>
          </a:p>
          <a:p>
            <a:r>
              <a:rPr lang="en-GB" dirty="0" smtClean="0"/>
              <a:t>95% passed blood pressure on first attempt – all retrieved at second attempt.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/>
              <a:t>Student evaluations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096344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 smtClean="0"/>
              <a:t>The OSCE and clinical skills week enabled me to learn relevant skills</a:t>
            </a:r>
          </a:p>
          <a:p>
            <a:pPr lvl="1"/>
            <a:r>
              <a:rPr lang="en-GB" sz="2400" b="1" dirty="0" smtClean="0"/>
              <a:t>Strongly agree;  67% (n=51)  Agree; 33% (n=25)</a:t>
            </a:r>
            <a:endParaRPr lang="en-GB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7544" y="306896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The clinical skills week increased my confidence with my clinical skills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>
                <a:latin typeface="+mn-lt"/>
              </a:rPr>
              <a:t>Strongly agree; 71% (n=58)  Agree; 29% (n=24)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941168"/>
            <a:ext cx="817240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I had enough time to practice before the OSCE</a:t>
            </a:r>
          </a:p>
          <a:p>
            <a:pPr lvl="1"/>
            <a:r>
              <a:rPr lang="en-GB" sz="2400" b="1" dirty="0" smtClean="0">
                <a:latin typeface="+mn-lt"/>
              </a:rPr>
              <a:t>Agree; 2% (n=2) disagree;  61% (n=50)  strongly disagree; 37% (n=30)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en-GB" sz="2800" b="1" i="1" dirty="0" smtClean="0"/>
              <a:t>“A very enjoyable way of learning”</a:t>
            </a:r>
          </a:p>
          <a:p>
            <a:pPr lvl="0" algn="ctr">
              <a:buNone/>
            </a:pPr>
            <a:endParaRPr lang="en-GB" sz="2800" b="1" i="1" dirty="0" smtClean="0"/>
          </a:p>
          <a:p>
            <a:pPr lvl="0" algn="ctr">
              <a:buNone/>
            </a:pPr>
            <a:r>
              <a:rPr lang="en-GB" sz="2800" b="1" i="1" dirty="0" smtClean="0"/>
              <a:t>“The most stressful thing I’ve ever done – but worthwhile”</a:t>
            </a:r>
          </a:p>
          <a:p>
            <a:pPr lvl="0" algn="ctr">
              <a:buNone/>
            </a:pPr>
            <a:endParaRPr lang="en-GB" sz="2800" b="1" i="1" dirty="0" smtClean="0"/>
          </a:p>
          <a:p>
            <a:pPr lvl="0" algn="ctr">
              <a:buNone/>
            </a:pPr>
            <a:r>
              <a:rPr lang="en-GB" sz="2800" b="1" i="1" dirty="0" smtClean="0"/>
              <a:t>“The blackboard learning module on recognising the sick patient was helpful”</a:t>
            </a:r>
          </a:p>
          <a:p>
            <a:pPr lvl="0" algn="ctr">
              <a:buNone/>
            </a:pPr>
            <a:endParaRPr lang="en-GB" sz="2800" b="1" i="1" dirty="0" smtClean="0"/>
          </a:p>
          <a:p>
            <a:pPr lvl="0" algn="ctr">
              <a:buNone/>
            </a:pPr>
            <a:r>
              <a:rPr lang="en-GB" sz="2800" b="1" i="1" dirty="0" smtClean="0"/>
              <a:t>“I enjoyed the OSCEs week it taught me a lot.”</a:t>
            </a:r>
          </a:p>
          <a:p>
            <a:pPr lvl="0" algn="ctr">
              <a:buNone/>
            </a:pPr>
            <a:endParaRPr lang="en-GB" sz="2800" b="1" i="1" dirty="0" smtClean="0"/>
          </a:p>
          <a:p>
            <a:pPr lvl="0" algn="ctr">
              <a:buNone/>
            </a:pPr>
            <a:r>
              <a:rPr lang="en-GB" sz="2800" b="1" i="1" dirty="0" smtClean="0"/>
              <a:t>“ It was good to know how to do observations properly especially as we are on placement very soon.” </a:t>
            </a:r>
          </a:p>
          <a:p>
            <a:pPr lvl="0" algn="ctr">
              <a:buNone/>
            </a:pPr>
            <a:endParaRPr lang="en-GB" sz="2800" b="1" i="1" dirty="0" smtClean="0"/>
          </a:p>
          <a:p>
            <a:pPr lvl="0" algn="ctr">
              <a:buNone/>
            </a:pPr>
            <a:r>
              <a:rPr lang="en-GB" sz="2800" b="1" i="1" dirty="0" smtClean="0"/>
              <a:t>“I found it a worthwhile and helpful week to prepare me for clinical practice.”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33265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6600" dirty="0" smtClean="0"/>
              <a:t>Outline of presentation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2204864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5400" dirty="0" smtClean="0"/>
              <a:t>Why?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5400" dirty="0" smtClean="0"/>
              <a:t>What did we do?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5400" dirty="0" smtClean="0"/>
              <a:t>How did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Recording changes in patient observations is an important element of patient safety. </a:t>
            </a:r>
          </a:p>
          <a:p>
            <a:r>
              <a:rPr lang="en-GB" dirty="0" smtClean="0"/>
              <a:t>This is a skill that should be taught to student nurses before they enter clinical practice</a:t>
            </a:r>
          </a:p>
          <a:p>
            <a:r>
              <a:rPr lang="en-GB" dirty="0" smtClean="0"/>
              <a:t>We are now confident that all our students are able to accurately and confidently perform these skills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Clarke, J. (2008). </a:t>
            </a:r>
            <a:r>
              <a:rPr lang="en-GB" i="1" dirty="0" smtClean="0"/>
              <a:t>The ‘How to Guide’ for reducing harm from deterioration.  </a:t>
            </a:r>
            <a:r>
              <a:rPr lang="en-GB" dirty="0" smtClean="0"/>
              <a:t>London: Patient Safety First.</a:t>
            </a:r>
          </a:p>
          <a:p>
            <a:pPr>
              <a:buNone/>
            </a:pPr>
            <a:r>
              <a:rPr lang="en-GB" dirty="0"/>
              <a:t>	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Smith, G.B. (2010). In-hospital cardiac arrest: Is it time for an in-hospital ‘chain of prevention’? </a:t>
            </a:r>
            <a:r>
              <a:rPr lang="en-GB" i="1" dirty="0" smtClean="0"/>
              <a:t>Resuscitation</a:t>
            </a:r>
            <a:r>
              <a:rPr lang="en-GB" dirty="0" smtClean="0"/>
              <a:t>, 81,1209-1211.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 Registration BSc Nursing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Approximately 800 students in total</a:t>
            </a:r>
          </a:p>
          <a:p>
            <a:r>
              <a:rPr lang="en-GB" dirty="0" smtClean="0"/>
              <a:t>3 year course – 2 intakes/year, campus in Carmarthen </a:t>
            </a:r>
          </a:p>
          <a:p>
            <a:r>
              <a:rPr lang="en-GB" dirty="0" smtClean="0"/>
              <a:t>50% theory, 50% practice </a:t>
            </a:r>
          </a:p>
          <a:p>
            <a:r>
              <a:rPr lang="en-GB" dirty="0" smtClean="0"/>
              <a:t>Bachelor of Science degree and NMC registration </a:t>
            </a:r>
          </a:p>
          <a:p>
            <a:r>
              <a:rPr lang="en-GB" dirty="0" smtClean="0"/>
              <a:t>These students are 8 weeks into course, haven’t been on clinical placement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65" tIns="40083" rIns="80165" bIns="40083"/>
          <a:lstStyle/>
          <a:p>
            <a:r>
              <a:rPr lang="en-GB" dirty="0" smtClean="0"/>
              <a:t>Patient Safety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525963"/>
          </a:xfrm>
        </p:spPr>
        <p:txBody>
          <a:bodyPr lIns="80165" tIns="40083" rIns="80165" bIns="40083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 smtClean="0"/>
              <a:t>	In one year there are 3,283 hospital in-patient deaths through preventable error, another 7,000 suffer severe harm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/>
              <a:t>	Equivalent to 9 medium size aircraft (Boeing 737/Airbus A320) being written off with total loss of life every year……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/>
              <a:t>	…..in the UK!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/>
              <a:t>(1000 Lives plus)</a:t>
            </a:r>
          </a:p>
        </p:txBody>
      </p:sp>
      <p:pic>
        <p:nvPicPr>
          <p:cNvPr id="6" name="Picture 5" descr="pl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509120"/>
            <a:ext cx="3672408" cy="2065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NATIONAL CONFIDENTIAL ENQUIRY into PATIENT OUTCOME and DEATH (NCEPOD) report 2005</a:t>
            </a:r>
            <a:r>
              <a:rPr lang="en-GB" sz="3600" i="1" dirty="0" smtClean="0">
                <a:latin typeface="Tahoma" pitchFamily="34" charset="0"/>
              </a:rPr>
              <a:t/>
            </a:r>
            <a:br>
              <a:rPr lang="en-GB" sz="3600" i="1" dirty="0" smtClean="0">
                <a:latin typeface="Tahoma" pitchFamily="34" charset="0"/>
              </a:rPr>
            </a:br>
            <a:endParaRPr lang="en-GB" sz="3600" i="1" dirty="0" smtClean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67000"/>
            <a:ext cx="8229600" cy="41910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Tahoma" pitchFamily="34" charset="0"/>
              </a:rPr>
              <a:t>Inconsistent recognition of physiological instability 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Respiratory rate was infrequently recorded.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Inconsistent action</a:t>
            </a:r>
          </a:p>
        </p:txBody>
      </p:sp>
      <p:pic>
        <p:nvPicPr>
          <p:cNvPr id="8196" name="Picture 3" descr="SHHS Bottom Blue Wave.jpg"/>
          <p:cNvPicPr>
            <a:picLocks noChangeAspect="1"/>
          </p:cNvPicPr>
          <p:nvPr/>
        </p:nvPicPr>
        <p:blipFill>
          <a:blip r:embed="rId2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HHS Bottom Blue Wave.jpg"/>
          <p:cNvPicPr>
            <a:picLocks noChangeAspect="1"/>
          </p:cNvPicPr>
          <p:nvPr/>
        </p:nvPicPr>
        <p:blipFill>
          <a:blip r:embed="rId2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NATIONAL CONFIDENTIAL ENQUIRY into PATIENT OUTCOME and DEATH (NCEPOD) report 2012 </a:t>
            </a:r>
            <a:b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“Time to Intervene”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34888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Advisors considered that warning signs for cardiac arrest were present in 344 out of 462 (75%) of cases. </a:t>
            </a:r>
          </a:p>
          <a:p>
            <a:r>
              <a:rPr lang="en-GB" sz="2800" dirty="0" smtClean="0"/>
              <a:t>These warning signs were recognised poorly, acted on infrequently, and escalated to more senior doctors infrequently.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Chain of prevention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13176"/>
            <a:ext cx="8229600" cy="964704"/>
          </a:xfrm>
        </p:spPr>
        <p:txBody>
          <a:bodyPr/>
          <a:lstStyle/>
          <a:p>
            <a:r>
              <a:rPr lang="en-GB" sz="2000" dirty="0" smtClean="0"/>
              <a:t>Smith, G.B. (2010) In-hospital cardiac arrest: Is it time for an in-hospital ‘chain of prevention’? </a:t>
            </a:r>
            <a:r>
              <a:rPr lang="en-US" sz="2000" dirty="0" smtClean="0"/>
              <a:t>Resuscitation, Volume 81, Issue 9, 2010, 1209 - 1211</a:t>
            </a:r>
            <a:endParaRPr lang="en-GB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3976" b="9154"/>
          <a:stretch>
            <a:fillRect/>
          </a:stretch>
        </p:blipFill>
        <p:spPr bwMode="auto">
          <a:xfrm>
            <a:off x="1115616" y="1916832"/>
            <a:ext cx="65753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4288" y="5132388"/>
            <a:ext cx="9158288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Nurse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Essential Skills Clusters (NMC 2007,2010) clearly state that students should be able to recognise and respond appropriately to a deteriorating patient and/or emergency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757</Words>
  <Application>Microsoft Office PowerPoint</Application>
  <PresentationFormat>On-screen Show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Outline of presentation </vt:lpstr>
      <vt:lpstr>Pre Registration BSc Nursing </vt:lpstr>
      <vt:lpstr>Patient Safety</vt:lpstr>
      <vt:lpstr>NATIONAL CONFIDENTIAL ENQUIRY into PATIENT OUTCOME and DEATH (NCEPOD) report 2005 </vt:lpstr>
      <vt:lpstr>NATIONAL CONFIDENTIAL ENQUIRY into PATIENT OUTCOME and DEATH (NCEPOD) report 2012  “Time to Intervene”</vt:lpstr>
      <vt:lpstr>Chain of prevention </vt:lpstr>
      <vt:lpstr>Nurse Education</vt:lpstr>
      <vt:lpstr>Recognising Sick Patient Teaching Day</vt:lpstr>
      <vt:lpstr>Blackboard Learning Module</vt:lpstr>
      <vt:lpstr>Usage</vt:lpstr>
      <vt:lpstr>Evaluation </vt:lpstr>
      <vt:lpstr>Slide 14</vt:lpstr>
      <vt:lpstr>OSCEs</vt:lpstr>
      <vt:lpstr>Recognising Sick Patient Formative OSCEs</vt:lpstr>
      <vt:lpstr>On day of OSCE</vt:lpstr>
      <vt:lpstr>Slide 18</vt:lpstr>
      <vt:lpstr>Handwashing </vt:lpstr>
      <vt:lpstr>Slide 20</vt:lpstr>
      <vt:lpstr>Pulse/Respirations and Temperature</vt:lpstr>
      <vt:lpstr>Slide 22</vt:lpstr>
      <vt:lpstr>Blood Pressure</vt:lpstr>
      <vt:lpstr>Slide 24</vt:lpstr>
      <vt:lpstr>Slide 25</vt:lpstr>
      <vt:lpstr>Assessment </vt:lpstr>
      <vt:lpstr>Results of Formative OSCEs</vt:lpstr>
      <vt:lpstr>Student evaluations </vt:lpstr>
      <vt:lpstr>Student Evaluation</vt:lpstr>
      <vt:lpstr>Summary </vt:lpstr>
      <vt:lpstr>References</vt:lpstr>
    </vt:vector>
  </TitlesOfParts>
  <Company>Swansea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HNThomasL</dc:creator>
  <cp:lastModifiedBy>hngallimored</cp:lastModifiedBy>
  <cp:revision>88</cp:revision>
  <dcterms:created xsi:type="dcterms:W3CDTF">2010-03-26T10:27:47Z</dcterms:created>
  <dcterms:modified xsi:type="dcterms:W3CDTF">2014-03-12T11:37:42Z</dcterms:modified>
</cp:coreProperties>
</file>