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ink/ink2.xml" ContentType="application/inkml+xml"/>
  <Override PartName="/ppt/notesSlides/notesSlide29.xml" ContentType="application/vnd.openxmlformats-officedocument.presentationml.notesSlide+xml"/>
  <Override PartName="/ppt/ink/ink3.xml" ContentType="application/inkml+xml"/>
  <Override PartName="/ppt/notesSlides/notesSlide30.xml" ContentType="application/vnd.openxmlformats-officedocument.presentationml.notesSlide+xml"/>
  <Override PartName="/ppt/ink/ink4.xml" ContentType="application/inkml+xml"/>
  <Override PartName="/ppt/notesSlides/notesSlide31.xml" ContentType="application/vnd.openxmlformats-officedocument.presentationml.notesSlide+xml"/>
  <Override PartName="/ppt/ink/ink5.xml" ContentType="application/inkml+xml"/>
  <Override PartName="/ppt/ink/ink6.xml" ContentType="application/inkml+xml"/>
  <Override PartName="/ppt/notesSlides/notesSlide32.xml" ContentType="application/vnd.openxmlformats-officedocument.presentationml.notesSlide+xml"/>
  <Override PartName="/ppt/ink/ink7.xml" ContentType="application/inkml+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ink/ink8.xml" ContentType="application/inkml+xml"/>
  <Override PartName="/ppt/notesSlides/notesSlide35.xml" ContentType="application/vnd.openxmlformats-officedocument.presentationml.notesSlide+xml"/>
  <Override PartName="/ppt/ink/ink9.xml" ContentType="application/inkml+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ink/ink10.xml" ContentType="application/inkml+xml"/>
  <Override PartName="/ppt/ink/ink11.xml" ContentType="application/inkml+xml"/>
  <Override PartName="/ppt/ink/ink12.xml" ContentType="application/inkml+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ink/ink13.xml" ContentType="application/inkml+xml"/>
  <Override PartName="/ppt/ink/ink14.xml" ContentType="application/inkml+xml"/>
  <Override PartName="/ppt/ink/ink15.xml" ContentType="application/inkml+xml"/>
  <Override PartName="/ppt/ink/ink16.xml" ContentType="application/inkml+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1"/>
  </p:sldMasterIdLst>
  <p:notesMasterIdLst>
    <p:notesMasterId r:id="rId70"/>
  </p:notesMasterIdLst>
  <p:sldIdLst>
    <p:sldId id="256" r:id="rId2"/>
    <p:sldId id="373" r:id="rId3"/>
    <p:sldId id="283" r:id="rId4"/>
    <p:sldId id="275" r:id="rId5"/>
    <p:sldId id="372" r:id="rId6"/>
    <p:sldId id="322" r:id="rId7"/>
    <p:sldId id="366" r:id="rId8"/>
    <p:sldId id="323" r:id="rId9"/>
    <p:sldId id="287" r:id="rId10"/>
    <p:sldId id="261" r:id="rId11"/>
    <p:sldId id="258" r:id="rId12"/>
    <p:sldId id="305" r:id="rId13"/>
    <p:sldId id="325" r:id="rId14"/>
    <p:sldId id="306" r:id="rId15"/>
    <p:sldId id="326" r:id="rId16"/>
    <p:sldId id="314" r:id="rId17"/>
    <p:sldId id="371" r:id="rId18"/>
    <p:sldId id="362" r:id="rId19"/>
    <p:sldId id="257" r:id="rId20"/>
    <p:sldId id="317" r:id="rId21"/>
    <p:sldId id="335" r:id="rId22"/>
    <p:sldId id="356" r:id="rId23"/>
    <p:sldId id="357" r:id="rId24"/>
    <p:sldId id="358" r:id="rId25"/>
    <p:sldId id="359" r:id="rId26"/>
    <p:sldId id="329" r:id="rId27"/>
    <p:sldId id="327" r:id="rId28"/>
    <p:sldId id="328" r:id="rId29"/>
    <p:sldId id="343" r:id="rId30"/>
    <p:sldId id="341" r:id="rId31"/>
    <p:sldId id="342" r:id="rId32"/>
    <p:sldId id="344" r:id="rId33"/>
    <p:sldId id="345" r:id="rId34"/>
    <p:sldId id="346" r:id="rId35"/>
    <p:sldId id="350" r:id="rId36"/>
    <p:sldId id="352" r:id="rId37"/>
    <p:sldId id="349" r:id="rId38"/>
    <p:sldId id="353" r:id="rId39"/>
    <p:sldId id="354" r:id="rId40"/>
    <p:sldId id="315" r:id="rId41"/>
    <p:sldId id="363" r:id="rId42"/>
    <p:sldId id="264" r:id="rId43"/>
    <p:sldId id="336" r:id="rId44"/>
    <p:sldId id="265" r:id="rId45"/>
    <p:sldId id="376" r:id="rId46"/>
    <p:sldId id="377" r:id="rId47"/>
    <p:sldId id="379" r:id="rId48"/>
    <p:sldId id="278" r:id="rId49"/>
    <p:sldId id="374" r:id="rId50"/>
    <p:sldId id="375" r:id="rId51"/>
    <p:sldId id="378" r:id="rId52"/>
    <p:sldId id="360" r:id="rId53"/>
    <p:sldId id="266" r:id="rId54"/>
    <p:sldId id="279" r:id="rId55"/>
    <p:sldId id="263" r:id="rId56"/>
    <p:sldId id="340" r:id="rId57"/>
    <p:sldId id="280" r:id="rId58"/>
    <p:sldId id="381" r:id="rId59"/>
    <p:sldId id="384" r:id="rId60"/>
    <p:sldId id="380" r:id="rId61"/>
    <p:sldId id="321" r:id="rId62"/>
    <p:sldId id="318" r:id="rId63"/>
    <p:sldId id="307" r:id="rId64"/>
    <p:sldId id="297" r:id="rId65"/>
    <p:sldId id="383" r:id="rId66"/>
    <p:sldId id="364" r:id="rId67"/>
    <p:sldId id="367" r:id="rId68"/>
    <p:sldId id="369" r:id="rId69"/>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lis R.E." initials="ER" lastIdx="2" clrIdx="0">
    <p:extLst>
      <p:ext uri="{19B8F6BF-5375-455C-9EA6-DF929625EA0E}">
        <p15:presenceInfo xmlns:p15="http://schemas.microsoft.com/office/powerpoint/2012/main" userId="S::r.e.ellis@Swansea.ac.uk::0bafd972-3081-4a14-be44-170b98e1dfa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37" autoAdjust="0"/>
    <p:restoredTop sz="80175" autoAdjust="0"/>
  </p:normalViewPr>
  <p:slideViewPr>
    <p:cSldViewPr snapToGrid="0">
      <p:cViewPr varScale="1">
        <p:scale>
          <a:sx n="75" d="100"/>
          <a:sy n="75" d="100"/>
        </p:scale>
        <p:origin x="462" y="30"/>
      </p:cViewPr>
      <p:guideLst/>
    </p:cSldViewPr>
  </p:slideViewPr>
  <p:outlineViewPr>
    <p:cViewPr>
      <p:scale>
        <a:sx n="33" d="100"/>
        <a:sy n="33" d="100"/>
      </p:scale>
      <p:origin x="0" y="-564"/>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7T09:24:23.661"/>
    </inkml:context>
    <inkml:brush xml:id="br0">
      <inkml:brushProperty name="width" value="0.05" units="cm"/>
      <inkml:brushProperty name="height" value="0.05" units="cm"/>
    </inkml:brush>
  </inkml:definitions>
  <inkml:trace contextRef="#ctx0" brushRef="#br0">10 1 10240,'-4'8'3872,"-2"-2"-2112,6-2-2272,6 2 576,4-2-1184,7 7-288,12 3-2528,-3 7-1056</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9T12:09:04.060"/>
    </inkml:context>
    <inkml:brush xml:id="br0">
      <inkml:brushProperty name="width" value="0.05" units="cm"/>
      <inkml:brushProperty name="height" value="0.05" units="cm"/>
    </inkml:brush>
  </inkml:definitions>
  <inkml:trace contextRef="#ctx0" brushRef="#br0">92 155 8704,'-71'-48'3232,"60"29"-1728,2 1-1760,9 14 512,9-1-1472,12 1-448,14 13-1696,6-75-672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9T12:09:04.559"/>
    </inkml:context>
    <inkml:brush xml:id="br0">
      <inkml:brushProperty name="width" value="0.05" units="cm"/>
      <inkml:brushProperty name="height" value="0.05" units="cm"/>
    </inkml:brush>
  </inkml:definitions>
  <inkml:trace contextRef="#ctx0" brushRef="#br0">66 23 9856,'-47'-17'3680,"32"12"-1984,12 5-2752,3 0 256</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9T12:09:05.129"/>
    </inkml:context>
    <inkml:brush xml:id="br0">
      <inkml:brushProperty name="width" value="0.05" units="cm"/>
      <inkml:brushProperty name="height" value="0.05" units="cm"/>
    </inkml:brush>
  </inkml:definitions>
  <inkml:trace contextRef="#ctx0" brushRef="#br0">24 0 8064,'-24'0'3072,"24"0"-1664,0 0-1632</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9T12:09:30.099"/>
    </inkml:context>
    <inkml:brush xml:id="br0">
      <inkml:brushProperty name="width" value="0.05" units="cm"/>
      <inkml:brushProperty name="height" value="0.05" units="cm"/>
    </inkml:brush>
  </inkml:definitions>
  <inkml:trace contextRef="#ctx0" brushRef="#br0">25 26 8704,'-24'-9'3232,"24"-4"-1728,15 9-3104,-1 8-32,25 5-1696,2-12-544</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9T12:09:31.748"/>
    </inkml:context>
    <inkml:brush xml:id="br0">
      <inkml:brushProperty name="width" value="0.05" units="cm"/>
      <inkml:brushProperty name="height" value="0.05" units="cm"/>
    </inkml:brush>
  </inkml:definitions>
  <inkml:trace contextRef="#ctx0" brushRef="#br0">30 5 6784,'-26'-4'2624,"22"4"-1408,4 4-1344,0-4 480,0 0-672,0 0-2880,30 13-800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9T12:16:32.655"/>
    </inkml:context>
    <inkml:brush xml:id="br0">
      <inkml:brushProperty name="width" value="0.05" units="cm"/>
      <inkml:brushProperty name="height" value="0.05" units="cm"/>
    </inkml:brush>
  </inkml:definitions>
  <inkml:trace contextRef="#ctx0" brushRef="#br0">127 151 9728,'-76'-35'3584,"56"4"-1920,5-9-1952,9 31 576,6-4-448,-3 4-32,3 0-1952,0 5-800,0 11-512,-6 25-64</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9T12:16:33.241"/>
    </inkml:context>
    <inkml:brush xml:id="br0">
      <inkml:brushProperty name="width" value="0.05" units="cm"/>
      <inkml:brushProperty name="height" value="0.05" units="cm"/>
    </inkml:brush>
  </inkml:definitions>
  <inkml:trace contextRef="#ctx0" brushRef="#br0">25 4 6656,'-24'-4'2464,"24"8"-1344,3 1-1312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0T14:25:45.8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2913 144,'-230'1,"-254"-2,433-3,0-2,1-2,-51-16,10 4,-227-37,215 44,-116 2,-667 15,866-4,1 0,0 2,-1 0,-20 6,30-5,0 1,-1 0,1 0,1 1,-1 0,1 1,0 0,0 0,-8 8,8-5,0-1,0 1,1 1,0 0,1 0,0 0,0 1,1 0,1 0,0 1,0-1,1 1,-3 15,2 10,2 0,1 0,4 49,0-34,-2-37,0 0,2 0,0-1,0 1,2 0,0-1,0 1,1-1,1 0,1-1,-1 0,2 0,12 17,6 0,1-1,2-2,36 28,103 63,-83-66,2-3,2-5,2-3,125 37,-169-65,1-2,90 9,98-15,399-10,-492 5,-118-1,-1-1,0-1,0-1,31-9,89-37,-144 50,31-14,-1-1,0-1,44-33,-42 29,-20 13,-1 0,0-1,0 0,-1-1,12-13,59-83,-74 96,-1-1,0 0,0 0,8-21,10-47,-10 32,7-8,-15 42,-1 0,0 0,-1 0,-1 0,0-1,2-20,-5-61,-1 52,1 34,-1 1,0-1,0 1,0-1,-1 1,-1 0,1 0,-1 0,0 0,-4-7,-4-2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0T14:30:37.82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4968 299,'-158'-34,"-32"7,75 5,20 3,-124 2,99 10,-680-25,591 28,-340-36,491 32,-413-53,-4 33,471 28,-458 15,403-9,0 3,1 2,0 3,1 2,-94 41,115-39,1 2,1 2,1 1,-53 47,40-27,1 2,3 2,2 2,-49 76,73-98,1 1,2 1,0 0,-15 58,19-47,1 1,2-1,0 57,7 133,1-141,-1-47,3 0,1 0,2 0,2-1,16 49,-7-41,3-2,1 0,53 82,106 109,19-16,-198-219,157 156,-136-139,2 0,1-1,0-2,1 0,34 14,160 52,-173-69,0-2,87 9,326-12,-311-11,679 1,-747-1,95-16,78-25,-164 27,-50 7,1-1,-2-3,63-27,-47 14,97-65,50-34,-107 69,117-90,-211 145,392-304,-357 279,-2-1,62-62,-37 29,-35 37,40-51,-48 51,-2 0,-1 0,-1-2,-1 1,-1-2,-1 0,-1 0,-1 0,-2-1,5-38,-9 45,1 0,1 1,12-38,-8 30,-1 0,-1-1,-2 0,2-31,-5-115,-3 88,3 79,-1 0,0 0,-1 1,0-1,0 1,0-1,-1 0,0 1,0 0,0-1,-1 1,0 0,0 1,-1-1,0 0,-4-4,-5-5,-1 2,-1 0,0 1,-22-13,-71-37,47 29,-170-77,127 64,80 36</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0T14:38:11.614"/>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4534 373,'-17'0,"0"-1,0 0,1-1,-1-1,-17-5,-73-17,15 5,-140-50,-92-23,112 39,-60 0,269 53,-268-21,-3 23,110 1,-770-2,665-11,-5 0,47 12,210 0,1 0,0 1,-1 1,-25 8,-63 28,19-7,67-25,0 2,1 0,-26 17,24-14,1 0,-33 12,31-16,4-2,-26 13,37-16,0 0,1 1,0 0,0 0,0 0,0 1,0 0,-4 6,-27 33,-8 12,39-48,0 0,1 0,-1 0,2 1,-6 14,1 13,1 0,-4 66,10 74,2-100,-1-70,0 0,1-1,-1 1,1-1,1 1,-1-1,1 1,0-1,0 0,0 0,1 1,0-2,0 1,6 7,-4-7,0 1,1-1,0-1,0 1,0-1,0 0,1 0,0-1,0 0,11 4,67 20,221 62,-250-77,-4 0,0-2,88 4,-94-10,0 2,85 21,-72-13,144 38,-94-10,-75-27,72 21,84 7,-154-37,1-1,37 0,74-6,-58-1,139-7,-191 5,-1-2,1-2,68-23,68-51,-42 17,-105 54,0 1,1 1,31-5,-36 9,1-2,-1 0,-1-1,1-1,-2-1,1-1,26-18,145-79,23-14,-139 79,-54 32,-1-1,35-25,-16 5,-2-1,67-75,-105 107,26-32,-1-1,34-60,-47 70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0T14:41:49.774"/>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1,'3'3,"1"1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0T14:41:52.069"/>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5737 65,'-23'0,"-598"20,143 8,-1-24,33 0,50 27,1 26,-103 11,-5 10,427-62,0-4,-80 4,68-12,1 4,-149 32,37 18,144-39,-79 40,-57 55,71-40,-226 120,328-185,1 1,-25 19,38-25,-1 0,1 0,0 0,0 1,0-1,0 1,1 0,0 0,0 1,0-1,1 0,-4 12,3 6,0-1,2 1,0 0,2-1,4 29,-4-40,0-4,0 1,0-1,1 0,0 0,1 0,-1 0,1 0,1-1,5 11,-2-8,0 0,1 0,0-1,0 1,15 9,5 1,1-1,1-1,39 16,35 9,168 47,119 4,-91-23,284 49,11-66,220-53,-363-3,139 3,-536-1,1-2,-1-3,-1-1,1-4,-2-1,93-35,-31 0,-1-5,153-94,-213 112,273-187,-307 206,-1-2,0 0,-2-2,18-21,-25 25,1-1,-2 0,0 0,-1-1,-1 0,7-23,-1-10,-2-1,-2-1,2-66,-8-159,-4 198,0 35,-2 0,-13-63,11 83,-1 1,-1-1,-2 1,0 0,-23-40,24 50,-1 0,-1 1,0 0,-1 0,0 1,0 1,-16-12,-1 4</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0T14:43:17.996"/>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0T14:58:02.096"/>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6450 570,'-46'-16,"0"2,-50-9,15 5,-132-39,-119-28,-559-68,450 92,-207-27,-89 36,-3 50,76 4,601-2,0 3,1 2,-1 3,-62 17,56-5,1 2,1 3,1 4,2 2,1 3,-63 45,87-50,2 2,2 2,0 1,2 2,-44 62,46-52,3 2,1 1,2 1,-28 83,4 22,7 1,6 3,8 1,-13 256,45-55,2-300,3-1,2 0,36 110,-18-92,73 137,-75-167,3-2,1-1,71 78,-66-88,2-2,2-2,55 36,141 66,-115-72,3-6,139 43,93-2,8-15,-154-35,636 104,5-89,-794-60,207-5,-231 0,0-1,0-2,-1-1,0-1,0-2,41-21,-8-1,108-76,286-261,-370 287,-4-4,-4-3,-4-4,-5-3,69-120,132-264,-218 388,116-209,-112 182,-19 35,-26 56,-2 0,9-36,10-62,-11 42,-3 11,7-25,-17 71,-1-1,-1 0,1-43,-7-90,-1 74,3 30,0 23,-1 0,-5-36,1 49</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0T14:58:39.206"/>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9276718-699E-424B-99FD-2725B9111322}" type="datetimeFigureOut">
              <a:rPr lang="en-GB" smtClean="0"/>
              <a:t>12/01/2021</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A1343D3F-BC42-41F9-B595-176A9B415FD6}" type="slidenum">
              <a:rPr lang="en-GB" smtClean="0"/>
              <a:t>‹#›</a:t>
            </a:fld>
            <a:endParaRPr lang="en-GB"/>
          </a:p>
        </p:txBody>
      </p:sp>
    </p:spTree>
    <p:extLst>
      <p:ext uri="{BB962C8B-B14F-4D97-AF65-F5344CB8AC3E}">
        <p14:creationId xmlns:p14="http://schemas.microsoft.com/office/powerpoint/2010/main" val="1508043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1343D3F-BC42-41F9-B595-176A9B415FD6}" type="slidenum">
              <a:rPr lang="en-GB" smtClean="0"/>
              <a:t>1</a:t>
            </a:fld>
            <a:endParaRPr lang="en-GB"/>
          </a:p>
        </p:txBody>
      </p:sp>
    </p:spTree>
    <p:extLst>
      <p:ext uri="{BB962C8B-B14F-4D97-AF65-F5344CB8AC3E}">
        <p14:creationId xmlns:p14="http://schemas.microsoft.com/office/powerpoint/2010/main" val="2058627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1343D3F-BC42-41F9-B595-176A9B415FD6}" type="slidenum">
              <a:rPr lang="en-GB" smtClean="0"/>
              <a:t>12</a:t>
            </a:fld>
            <a:endParaRPr lang="en-GB"/>
          </a:p>
        </p:txBody>
      </p:sp>
    </p:spTree>
    <p:extLst>
      <p:ext uri="{BB962C8B-B14F-4D97-AF65-F5344CB8AC3E}">
        <p14:creationId xmlns:p14="http://schemas.microsoft.com/office/powerpoint/2010/main" val="600932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343D3F-BC42-41F9-B595-176A9B415FD6}" type="slidenum">
              <a:rPr lang="en-GB" smtClean="0"/>
              <a:t>13</a:t>
            </a:fld>
            <a:endParaRPr lang="en-GB"/>
          </a:p>
        </p:txBody>
      </p:sp>
    </p:spTree>
    <p:extLst>
      <p:ext uri="{BB962C8B-B14F-4D97-AF65-F5344CB8AC3E}">
        <p14:creationId xmlns:p14="http://schemas.microsoft.com/office/powerpoint/2010/main" val="4167039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1343D3F-BC42-41F9-B595-176A9B415FD6}" type="slidenum">
              <a:rPr lang="en-GB" smtClean="0"/>
              <a:t>14</a:t>
            </a:fld>
            <a:endParaRPr lang="en-GB"/>
          </a:p>
        </p:txBody>
      </p:sp>
    </p:spTree>
    <p:extLst>
      <p:ext uri="{BB962C8B-B14F-4D97-AF65-F5344CB8AC3E}">
        <p14:creationId xmlns:p14="http://schemas.microsoft.com/office/powerpoint/2010/main" val="963728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343D3F-BC42-41F9-B595-176A9B415FD6}" type="slidenum">
              <a:rPr lang="en-GB" smtClean="0"/>
              <a:t>15</a:t>
            </a:fld>
            <a:endParaRPr lang="en-GB"/>
          </a:p>
        </p:txBody>
      </p:sp>
    </p:spTree>
    <p:extLst>
      <p:ext uri="{BB962C8B-B14F-4D97-AF65-F5344CB8AC3E}">
        <p14:creationId xmlns:p14="http://schemas.microsoft.com/office/powerpoint/2010/main" val="457408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The ‘Set-Up’ Host …</a:t>
            </a:r>
          </a:p>
          <a:p>
            <a:pPr marL="342900" indent="-342900">
              <a:buFont typeface="+mj-lt"/>
              <a:buAutoNum type="arabicPeriod"/>
            </a:pPr>
            <a:r>
              <a:rPr lang="en-GB" dirty="0"/>
              <a:t>‘Owns’ the session, including the recordings and reports </a:t>
            </a:r>
          </a:p>
          <a:p>
            <a:pPr marL="342900" indent="-342900">
              <a:buFont typeface="+mj-lt"/>
              <a:buAutoNum type="arabicPeriod"/>
            </a:pPr>
            <a:r>
              <a:rPr lang="en-GB" dirty="0"/>
              <a:t>Cannot join concurrent sessions (the session may end abruptly if they attempt to do so)</a:t>
            </a:r>
          </a:p>
          <a:p>
            <a:endParaRPr lang="en-GB" dirty="0"/>
          </a:p>
          <a:p>
            <a:r>
              <a:rPr lang="en-GB" b="1" dirty="0"/>
              <a:t>‘Alternative’ Hosts …</a:t>
            </a:r>
          </a:p>
          <a:p>
            <a:pPr marL="342900" indent="-342900">
              <a:buFont typeface="+mj-lt"/>
              <a:buAutoNum type="arabicPeriod"/>
            </a:pPr>
            <a:r>
              <a:rPr lang="en-GB" dirty="0"/>
              <a:t>Become the </a:t>
            </a:r>
            <a:r>
              <a:rPr lang="en-GB" b="1" dirty="0"/>
              <a:t>within-session HOST </a:t>
            </a:r>
            <a:r>
              <a:rPr lang="en-GB" dirty="0"/>
              <a:t>if they enter before/instead of the Set-Up Host (remember, recordings and reports stay with the Set-Up Host)</a:t>
            </a:r>
          </a:p>
          <a:p>
            <a:pPr marL="342900" indent="-342900">
              <a:buFont typeface="+mj-lt"/>
              <a:buAutoNum type="arabicPeriod"/>
            </a:pPr>
            <a:r>
              <a:rPr lang="en-GB" dirty="0"/>
              <a:t>Become a within-session </a:t>
            </a:r>
            <a:r>
              <a:rPr lang="en-GB" b="1" dirty="0"/>
              <a:t>‘Co-Host’ </a:t>
            </a:r>
            <a:r>
              <a:rPr lang="en-GB" dirty="0"/>
              <a:t>otherwise</a:t>
            </a:r>
          </a:p>
          <a:p>
            <a:pPr marL="0" indent="0">
              <a:buFont typeface="+mj-lt"/>
              <a:buNone/>
            </a:pPr>
            <a:endParaRPr lang="en-GB" dirty="0"/>
          </a:p>
          <a:p>
            <a:pPr marL="0" indent="0">
              <a:buFont typeface="+mj-lt"/>
              <a:buNone/>
            </a:pPr>
            <a:r>
              <a:rPr lang="en-GB" dirty="0"/>
              <a:t>Scheduling Privileges overcome the issue of lack of ownership of ‘Alternative Hosts’. </a:t>
            </a:r>
          </a:p>
          <a:p>
            <a:pPr marL="342900" indent="-342900">
              <a:buFont typeface="+mj-lt"/>
              <a:buAutoNum type="arabicPeriod"/>
            </a:pPr>
            <a:endParaRPr lang="en-GB"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dirty="0"/>
              <a:t>The Co-Host…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dirty="0"/>
              <a:t>Similar powers as the Host – a few exceptions e.g. Polls &amp; Breakout Rooms </a:t>
            </a:r>
          </a:p>
          <a:p>
            <a:pPr marL="0" indent="0">
              <a:buFont typeface="+mj-lt"/>
              <a:buNone/>
            </a:pP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A1343D3F-BC42-41F9-B595-176A9B415FD6}" type="slidenum">
              <a:rPr lang="en-GB" smtClean="0"/>
              <a:t>16</a:t>
            </a:fld>
            <a:endParaRPr lang="en-GB"/>
          </a:p>
        </p:txBody>
      </p:sp>
    </p:spTree>
    <p:extLst>
      <p:ext uri="{BB962C8B-B14F-4D97-AF65-F5344CB8AC3E}">
        <p14:creationId xmlns:p14="http://schemas.microsoft.com/office/powerpoint/2010/main" val="2984730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b="1" dirty="0"/>
          </a:p>
          <a:p>
            <a:endParaRPr lang="en-GB" dirty="0"/>
          </a:p>
        </p:txBody>
      </p:sp>
      <p:sp>
        <p:nvSpPr>
          <p:cNvPr id="4" name="Slide Number Placeholder 3"/>
          <p:cNvSpPr>
            <a:spLocks noGrp="1"/>
          </p:cNvSpPr>
          <p:nvPr>
            <p:ph type="sldNum" sz="quarter" idx="5"/>
          </p:nvPr>
        </p:nvSpPr>
        <p:spPr/>
        <p:txBody>
          <a:bodyPr/>
          <a:lstStyle/>
          <a:p>
            <a:fld id="{A1343D3F-BC42-41F9-B595-176A9B415FD6}" type="slidenum">
              <a:rPr lang="en-GB" smtClean="0"/>
              <a:t>17</a:t>
            </a:fld>
            <a:endParaRPr lang="en-GB"/>
          </a:p>
        </p:txBody>
      </p:sp>
    </p:spTree>
    <p:extLst>
      <p:ext uri="{BB962C8B-B14F-4D97-AF65-F5344CB8AC3E}">
        <p14:creationId xmlns:p14="http://schemas.microsoft.com/office/powerpoint/2010/main" val="2333690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343D3F-BC42-41F9-B595-176A9B415FD6}" type="slidenum">
              <a:rPr lang="en-GB" smtClean="0"/>
              <a:t>18</a:t>
            </a:fld>
            <a:endParaRPr lang="en-GB"/>
          </a:p>
        </p:txBody>
      </p:sp>
    </p:spTree>
    <p:extLst>
      <p:ext uri="{BB962C8B-B14F-4D97-AF65-F5344CB8AC3E}">
        <p14:creationId xmlns:p14="http://schemas.microsoft.com/office/powerpoint/2010/main" val="22111991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1343D3F-BC42-41F9-B595-176A9B415FD6}" type="slidenum">
              <a:rPr lang="en-GB" smtClean="0"/>
              <a:t>19</a:t>
            </a:fld>
            <a:endParaRPr lang="en-GB"/>
          </a:p>
        </p:txBody>
      </p:sp>
    </p:spTree>
    <p:extLst>
      <p:ext uri="{BB962C8B-B14F-4D97-AF65-F5344CB8AC3E}">
        <p14:creationId xmlns:p14="http://schemas.microsoft.com/office/powerpoint/2010/main" val="19113734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343D3F-BC42-41F9-B595-176A9B415FD6}" type="slidenum">
              <a:rPr lang="en-GB" smtClean="0"/>
              <a:t>20</a:t>
            </a:fld>
            <a:endParaRPr lang="en-GB"/>
          </a:p>
        </p:txBody>
      </p:sp>
    </p:spTree>
    <p:extLst>
      <p:ext uri="{BB962C8B-B14F-4D97-AF65-F5344CB8AC3E}">
        <p14:creationId xmlns:p14="http://schemas.microsoft.com/office/powerpoint/2010/main" val="24170605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343D3F-BC42-41F9-B595-176A9B415FD6}" type="slidenum">
              <a:rPr lang="en-GB" smtClean="0"/>
              <a:t>21</a:t>
            </a:fld>
            <a:endParaRPr lang="en-GB"/>
          </a:p>
        </p:txBody>
      </p:sp>
    </p:spTree>
    <p:extLst>
      <p:ext uri="{BB962C8B-B14F-4D97-AF65-F5344CB8AC3E}">
        <p14:creationId xmlns:p14="http://schemas.microsoft.com/office/powerpoint/2010/main" val="707358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343D3F-BC42-41F9-B595-176A9B415FD6}" type="slidenum">
              <a:rPr lang="en-GB" smtClean="0"/>
              <a:t>3</a:t>
            </a:fld>
            <a:endParaRPr lang="en-GB"/>
          </a:p>
        </p:txBody>
      </p:sp>
    </p:spTree>
    <p:extLst>
      <p:ext uri="{BB962C8B-B14F-4D97-AF65-F5344CB8AC3E}">
        <p14:creationId xmlns:p14="http://schemas.microsoft.com/office/powerpoint/2010/main" val="19499696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343D3F-BC42-41F9-B595-176A9B415FD6}" type="slidenum">
              <a:rPr lang="en-GB" smtClean="0"/>
              <a:t>22</a:t>
            </a:fld>
            <a:endParaRPr lang="en-GB"/>
          </a:p>
        </p:txBody>
      </p:sp>
    </p:spTree>
    <p:extLst>
      <p:ext uri="{BB962C8B-B14F-4D97-AF65-F5344CB8AC3E}">
        <p14:creationId xmlns:p14="http://schemas.microsoft.com/office/powerpoint/2010/main" val="2687911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343D3F-BC42-41F9-B595-176A9B415FD6}" type="slidenum">
              <a:rPr lang="en-GB" smtClean="0"/>
              <a:t>23</a:t>
            </a:fld>
            <a:endParaRPr lang="en-GB"/>
          </a:p>
        </p:txBody>
      </p:sp>
    </p:spTree>
    <p:extLst>
      <p:ext uri="{BB962C8B-B14F-4D97-AF65-F5344CB8AC3E}">
        <p14:creationId xmlns:p14="http://schemas.microsoft.com/office/powerpoint/2010/main" val="35450116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343D3F-BC42-41F9-B595-176A9B415FD6}" type="slidenum">
              <a:rPr lang="en-GB" smtClean="0"/>
              <a:t>24</a:t>
            </a:fld>
            <a:endParaRPr lang="en-GB"/>
          </a:p>
        </p:txBody>
      </p:sp>
    </p:spTree>
    <p:extLst>
      <p:ext uri="{BB962C8B-B14F-4D97-AF65-F5344CB8AC3E}">
        <p14:creationId xmlns:p14="http://schemas.microsoft.com/office/powerpoint/2010/main" val="41564205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343D3F-BC42-41F9-B595-176A9B415FD6}" type="slidenum">
              <a:rPr lang="en-GB" smtClean="0"/>
              <a:t>25</a:t>
            </a:fld>
            <a:endParaRPr lang="en-GB"/>
          </a:p>
        </p:txBody>
      </p:sp>
    </p:spTree>
    <p:extLst>
      <p:ext uri="{BB962C8B-B14F-4D97-AF65-F5344CB8AC3E}">
        <p14:creationId xmlns:p14="http://schemas.microsoft.com/office/powerpoint/2010/main" val="30032416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343D3F-BC42-41F9-B595-176A9B415FD6}" type="slidenum">
              <a:rPr lang="en-GB" smtClean="0"/>
              <a:t>26</a:t>
            </a:fld>
            <a:endParaRPr lang="en-GB"/>
          </a:p>
        </p:txBody>
      </p:sp>
    </p:spTree>
    <p:extLst>
      <p:ext uri="{BB962C8B-B14F-4D97-AF65-F5344CB8AC3E}">
        <p14:creationId xmlns:p14="http://schemas.microsoft.com/office/powerpoint/2010/main" val="19240645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343D3F-BC42-41F9-B595-176A9B415FD6}" type="slidenum">
              <a:rPr lang="en-GB" smtClean="0"/>
              <a:t>27</a:t>
            </a:fld>
            <a:endParaRPr lang="en-GB"/>
          </a:p>
        </p:txBody>
      </p:sp>
    </p:spTree>
    <p:extLst>
      <p:ext uri="{BB962C8B-B14F-4D97-AF65-F5344CB8AC3E}">
        <p14:creationId xmlns:p14="http://schemas.microsoft.com/office/powerpoint/2010/main" val="34468893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343D3F-BC42-41F9-B595-176A9B415FD6}" type="slidenum">
              <a:rPr lang="en-GB" smtClean="0"/>
              <a:t>28</a:t>
            </a:fld>
            <a:endParaRPr lang="en-GB"/>
          </a:p>
        </p:txBody>
      </p:sp>
    </p:spTree>
    <p:extLst>
      <p:ext uri="{BB962C8B-B14F-4D97-AF65-F5344CB8AC3E}">
        <p14:creationId xmlns:p14="http://schemas.microsoft.com/office/powerpoint/2010/main" val="4299149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343D3F-BC42-41F9-B595-176A9B415FD6}" type="slidenum">
              <a:rPr lang="en-GB" smtClean="0"/>
              <a:t>29</a:t>
            </a:fld>
            <a:endParaRPr lang="en-GB"/>
          </a:p>
        </p:txBody>
      </p:sp>
    </p:spTree>
    <p:extLst>
      <p:ext uri="{BB962C8B-B14F-4D97-AF65-F5344CB8AC3E}">
        <p14:creationId xmlns:p14="http://schemas.microsoft.com/office/powerpoint/2010/main" val="41012560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343D3F-BC42-41F9-B595-176A9B415FD6}" type="slidenum">
              <a:rPr lang="en-GB" smtClean="0"/>
              <a:t>30</a:t>
            </a:fld>
            <a:endParaRPr lang="en-GB"/>
          </a:p>
        </p:txBody>
      </p:sp>
    </p:spTree>
    <p:extLst>
      <p:ext uri="{BB962C8B-B14F-4D97-AF65-F5344CB8AC3E}">
        <p14:creationId xmlns:p14="http://schemas.microsoft.com/office/powerpoint/2010/main" val="2996118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343D3F-BC42-41F9-B595-176A9B415FD6}" type="slidenum">
              <a:rPr lang="en-GB" smtClean="0"/>
              <a:t>31</a:t>
            </a:fld>
            <a:endParaRPr lang="en-GB"/>
          </a:p>
        </p:txBody>
      </p:sp>
    </p:spTree>
    <p:extLst>
      <p:ext uri="{BB962C8B-B14F-4D97-AF65-F5344CB8AC3E}">
        <p14:creationId xmlns:p14="http://schemas.microsoft.com/office/powerpoint/2010/main" val="4121823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343D3F-BC42-41F9-B595-176A9B415FD6}" type="slidenum">
              <a:rPr lang="en-GB" smtClean="0"/>
              <a:t>4</a:t>
            </a:fld>
            <a:endParaRPr lang="en-GB"/>
          </a:p>
        </p:txBody>
      </p:sp>
    </p:spTree>
    <p:extLst>
      <p:ext uri="{BB962C8B-B14F-4D97-AF65-F5344CB8AC3E}">
        <p14:creationId xmlns:p14="http://schemas.microsoft.com/office/powerpoint/2010/main" val="4549425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343D3F-BC42-41F9-B595-176A9B415FD6}" type="slidenum">
              <a:rPr lang="en-GB" smtClean="0"/>
              <a:t>32</a:t>
            </a:fld>
            <a:endParaRPr lang="en-GB"/>
          </a:p>
        </p:txBody>
      </p:sp>
    </p:spTree>
    <p:extLst>
      <p:ext uri="{BB962C8B-B14F-4D97-AF65-F5344CB8AC3E}">
        <p14:creationId xmlns:p14="http://schemas.microsoft.com/office/powerpoint/2010/main" val="16765778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343D3F-BC42-41F9-B595-176A9B415FD6}" type="slidenum">
              <a:rPr lang="en-GB" smtClean="0"/>
              <a:t>33</a:t>
            </a:fld>
            <a:endParaRPr lang="en-GB"/>
          </a:p>
        </p:txBody>
      </p:sp>
    </p:spTree>
    <p:extLst>
      <p:ext uri="{BB962C8B-B14F-4D97-AF65-F5344CB8AC3E}">
        <p14:creationId xmlns:p14="http://schemas.microsoft.com/office/powerpoint/2010/main" val="24317827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343D3F-BC42-41F9-B595-176A9B415FD6}" type="slidenum">
              <a:rPr lang="en-GB" smtClean="0"/>
              <a:t>34</a:t>
            </a:fld>
            <a:endParaRPr lang="en-GB"/>
          </a:p>
        </p:txBody>
      </p:sp>
    </p:spTree>
    <p:extLst>
      <p:ext uri="{BB962C8B-B14F-4D97-AF65-F5344CB8AC3E}">
        <p14:creationId xmlns:p14="http://schemas.microsoft.com/office/powerpoint/2010/main" val="38947846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343D3F-BC42-41F9-B595-176A9B415FD6}" type="slidenum">
              <a:rPr lang="en-GB" smtClean="0"/>
              <a:t>35</a:t>
            </a:fld>
            <a:endParaRPr lang="en-GB"/>
          </a:p>
        </p:txBody>
      </p:sp>
    </p:spTree>
    <p:extLst>
      <p:ext uri="{BB962C8B-B14F-4D97-AF65-F5344CB8AC3E}">
        <p14:creationId xmlns:p14="http://schemas.microsoft.com/office/powerpoint/2010/main" val="23040698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343D3F-BC42-41F9-B595-176A9B415FD6}" type="slidenum">
              <a:rPr lang="en-GB" smtClean="0"/>
              <a:t>36</a:t>
            </a:fld>
            <a:endParaRPr lang="en-GB"/>
          </a:p>
        </p:txBody>
      </p:sp>
    </p:spTree>
    <p:extLst>
      <p:ext uri="{BB962C8B-B14F-4D97-AF65-F5344CB8AC3E}">
        <p14:creationId xmlns:p14="http://schemas.microsoft.com/office/powerpoint/2010/main" val="2646187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343D3F-BC42-41F9-B595-176A9B415FD6}" type="slidenum">
              <a:rPr lang="en-GB" smtClean="0"/>
              <a:t>37</a:t>
            </a:fld>
            <a:endParaRPr lang="en-GB"/>
          </a:p>
        </p:txBody>
      </p:sp>
    </p:spTree>
    <p:extLst>
      <p:ext uri="{BB962C8B-B14F-4D97-AF65-F5344CB8AC3E}">
        <p14:creationId xmlns:p14="http://schemas.microsoft.com/office/powerpoint/2010/main" val="38467448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343D3F-BC42-41F9-B595-176A9B415FD6}" type="slidenum">
              <a:rPr lang="en-GB" smtClean="0"/>
              <a:t>38</a:t>
            </a:fld>
            <a:endParaRPr lang="en-GB"/>
          </a:p>
        </p:txBody>
      </p:sp>
    </p:spTree>
    <p:extLst>
      <p:ext uri="{BB962C8B-B14F-4D97-AF65-F5344CB8AC3E}">
        <p14:creationId xmlns:p14="http://schemas.microsoft.com/office/powerpoint/2010/main" val="30540894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343D3F-BC42-41F9-B595-176A9B415FD6}" type="slidenum">
              <a:rPr lang="en-GB" smtClean="0"/>
              <a:t>40</a:t>
            </a:fld>
            <a:endParaRPr lang="en-GB"/>
          </a:p>
        </p:txBody>
      </p:sp>
    </p:spTree>
    <p:extLst>
      <p:ext uri="{BB962C8B-B14F-4D97-AF65-F5344CB8AC3E}">
        <p14:creationId xmlns:p14="http://schemas.microsoft.com/office/powerpoint/2010/main" val="6462724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343D3F-BC42-41F9-B595-176A9B415FD6}" type="slidenum">
              <a:rPr lang="en-GB" smtClean="0"/>
              <a:t>41</a:t>
            </a:fld>
            <a:endParaRPr lang="en-GB"/>
          </a:p>
        </p:txBody>
      </p:sp>
    </p:spTree>
    <p:extLst>
      <p:ext uri="{BB962C8B-B14F-4D97-AF65-F5344CB8AC3E}">
        <p14:creationId xmlns:p14="http://schemas.microsoft.com/office/powerpoint/2010/main" val="5522974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1343D3F-BC42-41F9-B595-176A9B415FD6}" type="slidenum">
              <a:rPr lang="en-GB" smtClean="0"/>
              <a:t>42</a:t>
            </a:fld>
            <a:endParaRPr lang="en-GB"/>
          </a:p>
        </p:txBody>
      </p:sp>
    </p:spTree>
    <p:extLst>
      <p:ext uri="{BB962C8B-B14F-4D97-AF65-F5344CB8AC3E}">
        <p14:creationId xmlns:p14="http://schemas.microsoft.com/office/powerpoint/2010/main" val="3013351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343D3F-BC42-41F9-B595-176A9B415FD6}" type="slidenum">
              <a:rPr lang="en-GB" smtClean="0"/>
              <a:t>5</a:t>
            </a:fld>
            <a:endParaRPr lang="en-GB"/>
          </a:p>
        </p:txBody>
      </p:sp>
    </p:spTree>
    <p:extLst>
      <p:ext uri="{BB962C8B-B14F-4D97-AF65-F5344CB8AC3E}">
        <p14:creationId xmlns:p14="http://schemas.microsoft.com/office/powerpoint/2010/main" val="24596936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343D3F-BC42-41F9-B595-176A9B415FD6}" type="slidenum">
              <a:rPr lang="en-GB" smtClean="0"/>
              <a:t>43</a:t>
            </a:fld>
            <a:endParaRPr lang="en-GB"/>
          </a:p>
        </p:txBody>
      </p:sp>
    </p:spTree>
    <p:extLst>
      <p:ext uri="{BB962C8B-B14F-4D97-AF65-F5344CB8AC3E}">
        <p14:creationId xmlns:p14="http://schemas.microsoft.com/office/powerpoint/2010/main" val="21980927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1343D3F-BC42-41F9-B595-176A9B415FD6}" type="slidenum">
              <a:rPr lang="en-GB" smtClean="0"/>
              <a:t>44</a:t>
            </a:fld>
            <a:endParaRPr lang="en-GB"/>
          </a:p>
        </p:txBody>
      </p:sp>
    </p:spTree>
    <p:extLst>
      <p:ext uri="{BB962C8B-B14F-4D97-AF65-F5344CB8AC3E}">
        <p14:creationId xmlns:p14="http://schemas.microsoft.com/office/powerpoint/2010/main" val="27396888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343D3F-BC42-41F9-B595-176A9B415FD6}" type="slidenum">
              <a:rPr lang="en-GB" smtClean="0"/>
              <a:t>45</a:t>
            </a:fld>
            <a:endParaRPr lang="en-GB"/>
          </a:p>
        </p:txBody>
      </p:sp>
    </p:spTree>
    <p:extLst>
      <p:ext uri="{BB962C8B-B14F-4D97-AF65-F5344CB8AC3E}">
        <p14:creationId xmlns:p14="http://schemas.microsoft.com/office/powerpoint/2010/main" val="30569679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343D3F-BC42-41F9-B595-176A9B415FD6}" type="slidenum">
              <a:rPr lang="en-GB" smtClean="0"/>
              <a:t>46</a:t>
            </a:fld>
            <a:endParaRPr lang="en-GB"/>
          </a:p>
        </p:txBody>
      </p:sp>
    </p:spTree>
    <p:extLst>
      <p:ext uri="{BB962C8B-B14F-4D97-AF65-F5344CB8AC3E}">
        <p14:creationId xmlns:p14="http://schemas.microsoft.com/office/powerpoint/2010/main" val="15806516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343D3F-BC42-41F9-B595-176A9B415FD6}" type="slidenum">
              <a:rPr lang="en-GB" smtClean="0"/>
              <a:t>47</a:t>
            </a:fld>
            <a:endParaRPr lang="en-GB"/>
          </a:p>
        </p:txBody>
      </p:sp>
    </p:spTree>
    <p:extLst>
      <p:ext uri="{BB962C8B-B14F-4D97-AF65-F5344CB8AC3E}">
        <p14:creationId xmlns:p14="http://schemas.microsoft.com/office/powerpoint/2010/main" val="7720528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endParaRPr lang="en-GB" dirty="0"/>
          </a:p>
        </p:txBody>
      </p:sp>
      <p:sp>
        <p:nvSpPr>
          <p:cNvPr id="4" name="Slide Number Placeholder 3"/>
          <p:cNvSpPr>
            <a:spLocks noGrp="1"/>
          </p:cNvSpPr>
          <p:nvPr>
            <p:ph type="sldNum" sz="quarter" idx="10"/>
          </p:nvPr>
        </p:nvSpPr>
        <p:spPr/>
        <p:txBody>
          <a:bodyPr/>
          <a:lstStyle/>
          <a:p>
            <a:fld id="{A1343D3F-BC42-41F9-B595-176A9B415FD6}" type="slidenum">
              <a:rPr lang="en-GB" smtClean="0"/>
              <a:t>48</a:t>
            </a:fld>
            <a:endParaRPr lang="en-GB"/>
          </a:p>
        </p:txBody>
      </p:sp>
    </p:spTree>
    <p:extLst>
      <p:ext uri="{BB962C8B-B14F-4D97-AF65-F5344CB8AC3E}">
        <p14:creationId xmlns:p14="http://schemas.microsoft.com/office/powerpoint/2010/main" val="31441419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endParaRPr lang="en-GB" dirty="0"/>
          </a:p>
        </p:txBody>
      </p:sp>
      <p:sp>
        <p:nvSpPr>
          <p:cNvPr id="4" name="Slide Number Placeholder 3"/>
          <p:cNvSpPr>
            <a:spLocks noGrp="1"/>
          </p:cNvSpPr>
          <p:nvPr>
            <p:ph type="sldNum" sz="quarter" idx="10"/>
          </p:nvPr>
        </p:nvSpPr>
        <p:spPr/>
        <p:txBody>
          <a:bodyPr/>
          <a:lstStyle/>
          <a:p>
            <a:fld id="{A1343D3F-BC42-41F9-B595-176A9B415FD6}" type="slidenum">
              <a:rPr lang="en-GB" smtClean="0"/>
              <a:t>49</a:t>
            </a:fld>
            <a:endParaRPr lang="en-GB"/>
          </a:p>
        </p:txBody>
      </p:sp>
    </p:spTree>
    <p:extLst>
      <p:ext uri="{BB962C8B-B14F-4D97-AF65-F5344CB8AC3E}">
        <p14:creationId xmlns:p14="http://schemas.microsoft.com/office/powerpoint/2010/main" val="25143980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endParaRPr lang="en-GB" dirty="0"/>
          </a:p>
        </p:txBody>
      </p:sp>
      <p:sp>
        <p:nvSpPr>
          <p:cNvPr id="4" name="Slide Number Placeholder 3"/>
          <p:cNvSpPr>
            <a:spLocks noGrp="1"/>
          </p:cNvSpPr>
          <p:nvPr>
            <p:ph type="sldNum" sz="quarter" idx="10"/>
          </p:nvPr>
        </p:nvSpPr>
        <p:spPr/>
        <p:txBody>
          <a:bodyPr/>
          <a:lstStyle/>
          <a:p>
            <a:fld id="{A1343D3F-BC42-41F9-B595-176A9B415FD6}" type="slidenum">
              <a:rPr lang="en-GB" smtClean="0"/>
              <a:t>50</a:t>
            </a:fld>
            <a:endParaRPr lang="en-GB"/>
          </a:p>
        </p:txBody>
      </p:sp>
    </p:spTree>
    <p:extLst>
      <p:ext uri="{BB962C8B-B14F-4D97-AF65-F5344CB8AC3E}">
        <p14:creationId xmlns:p14="http://schemas.microsoft.com/office/powerpoint/2010/main" val="17378862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Picture courtesy of https://www.insider.com/tiktok-college-students-surprise-professor-with-thank-you-message-2020-12</a:t>
            </a:r>
          </a:p>
        </p:txBody>
      </p:sp>
      <p:sp>
        <p:nvSpPr>
          <p:cNvPr id="4" name="Slide Number Placeholder 3"/>
          <p:cNvSpPr>
            <a:spLocks noGrp="1"/>
          </p:cNvSpPr>
          <p:nvPr>
            <p:ph type="sldNum" sz="quarter" idx="5"/>
          </p:nvPr>
        </p:nvSpPr>
        <p:spPr/>
        <p:txBody>
          <a:bodyPr/>
          <a:lstStyle/>
          <a:p>
            <a:fld id="{A1343D3F-BC42-41F9-B595-176A9B415FD6}" type="slidenum">
              <a:rPr lang="en-GB" smtClean="0"/>
              <a:t>51</a:t>
            </a:fld>
            <a:endParaRPr lang="en-GB"/>
          </a:p>
        </p:txBody>
      </p:sp>
    </p:spTree>
    <p:extLst>
      <p:ext uri="{BB962C8B-B14F-4D97-AF65-F5344CB8AC3E}">
        <p14:creationId xmlns:p14="http://schemas.microsoft.com/office/powerpoint/2010/main" val="12309370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343D3F-BC42-41F9-B595-176A9B415FD6}" type="slidenum">
              <a:rPr lang="en-GB" smtClean="0"/>
              <a:t>52</a:t>
            </a:fld>
            <a:endParaRPr lang="en-GB"/>
          </a:p>
        </p:txBody>
      </p:sp>
    </p:spTree>
    <p:extLst>
      <p:ext uri="{BB962C8B-B14F-4D97-AF65-F5344CB8AC3E}">
        <p14:creationId xmlns:p14="http://schemas.microsoft.com/office/powerpoint/2010/main" val="101085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343D3F-BC42-41F9-B595-176A9B415FD6}" type="slidenum">
              <a:rPr lang="en-GB" smtClean="0"/>
              <a:t>7</a:t>
            </a:fld>
            <a:endParaRPr lang="en-GB"/>
          </a:p>
        </p:txBody>
      </p:sp>
    </p:spTree>
    <p:extLst>
      <p:ext uri="{BB962C8B-B14F-4D97-AF65-F5344CB8AC3E}">
        <p14:creationId xmlns:p14="http://schemas.microsoft.com/office/powerpoint/2010/main" val="38419290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1343D3F-BC42-41F9-B595-176A9B415FD6}" type="slidenum">
              <a:rPr lang="en-GB" smtClean="0"/>
              <a:t>53</a:t>
            </a:fld>
            <a:endParaRPr lang="en-GB"/>
          </a:p>
        </p:txBody>
      </p:sp>
    </p:spTree>
    <p:extLst>
      <p:ext uri="{BB962C8B-B14F-4D97-AF65-F5344CB8AC3E}">
        <p14:creationId xmlns:p14="http://schemas.microsoft.com/office/powerpoint/2010/main" val="38063939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343D3F-BC42-41F9-B595-176A9B415FD6}" type="slidenum">
              <a:rPr lang="en-GB" smtClean="0"/>
              <a:t>54</a:t>
            </a:fld>
            <a:endParaRPr lang="en-GB"/>
          </a:p>
        </p:txBody>
      </p:sp>
    </p:spTree>
    <p:extLst>
      <p:ext uri="{BB962C8B-B14F-4D97-AF65-F5344CB8AC3E}">
        <p14:creationId xmlns:p14="http://schemas.microsoft.com/office/powerpoint/2010/main" val="24594442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1343D3F-BC42-41F9-B595-176A9B415FD6}" type="slidenum">
              <a:rPr lang="en-GB" smtClean="0"/>
              <a:t>55</a:t>
            </a:fld>
            <a:endParaRPr lang="en-GB"/>
          </a:p>
        </p:txBody>
      </p:sp>
    </p:spTree>
    <p:extLst>
      <p:ext uri="{BB962C8B-B14F-4D97-AF65-F5344CB8AC3E}">
        <p14:creationId xmlns:p14="http://schemas.microsoft.com/office/powerpoint/2010/main" val="3192816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343D3F-BC42-41F9-B595-176A9B415FD6}" type="slidenum">
              <a:rPr lang="en-GB" smtClean="0"/>
              <a:t>56</a:t>
            </a:fld>
            <a:endParaRPr lang="en-GB"/>
          </a:p>
        </p:txBody>
      </p:sp>
    </p:spTree>
    <p:extLst>
      <p:ext uri="{BB962C8B-B14F-4D97-AF65-F5344CB8AC3E}">
        <p14:creationId xmlns:p14="http://schemas.microsoft.com/office/powerpoint/2010/main" val="1345403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343D3F-BC42-41F9-B595-176A9B415FD6}" type="slidenum">
              <a:rPr lang="en-GB" smtClean="0"/>
              <a:t>57</a:t>
            </a:fld>
            <a:endParaRPr lang="en-GB"/>
          </a:p>
        </p:txBody>
      </p:sp>
    </p:spTree>
    <p:extLst>
      <p:ext uri="{BB962C8B-B14F-4D97-AF65-F5344CB8AC3E}">
        <p14:creationId xmlns:p14="http://schemas.microsoft.com/office/powerpoint/2010/main" val="23317660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343D3F-BC42-41F9-B595-176A9B415FD6}" type="slidenum">
              <a:rPr lang="en-GB" smtClean="0"/>
              <a:t>58</a:t>
            </a:fld>
            <a:endParaRPr lang="en-GB"/>
          </a:p>
        </p:txBody>
      </p:sp>
    </p:spTree>
    <p:extLst>
      <p:ext uri="{BB962C8B-B14F-4D97-AF65-F5344CB8AC3E}">
        <p14:creationId xmlns:p14="http://schemas.microsoft.com/office/powerpoint/2010/main" val="21092902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343D3F-BC42-41F9-B595-176A9B415FD6}" type="slidenum">
              <a:rPr lang="en-GB" smtClean="0"/>
              <a:t>59</a:t>
            </a:fld>
            <a:endParaRPr lang="en-GB"/>
          </a:p>
        </p:txBody>
      </p:sp>
    </p:spTree>
    <p:extLst>
      <p:ext uri="{BB962C8B-B14F-4D97-AF65-F5344CB8AC3E}">
        <p14:creationId xmlns:p14="http://schemas.microsoft.com/office/powerpoint/2010/main" val="5173117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343D3F-BC42-41F9-B595-176A9B415FD6}" type="slidenum">
              <a:rPr lang="en-GB" smtClean="0"/>
              <a:t>60</a:t>
            </a:fld>
            <a:endParaRPr lang="en-GB"/>
          </a:p>
        </p:txBody>
      </p:sp>
    </p:spTree>
    <p:extLst>
      <p:ext uri="{BB962C8B-B14F-4D97-AF65-F5344CB8AC3E}">
        <p14:creationId xmlns:p14="http://schemas.microsoft.com/office/powerpoint/2010/main" val="35351591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343D3F-BC42-41F9-B595-176A9B415FD6}" type="slidenum">
              <a:rPr lang="en-GB" smtClean="0"/>
              <a:t>61</a:t>
            </a:fld>
            <a:endParaRPr lang="en-GB"/>
          </a:p>
        </p:txBody>
      </p:sp>
    </p:spTree>
    <p:extLst>
      <p:ext uri="{BB962C8B-B14F-4D97-AF65-F5344CB8AC3E}">
        <p14:creationId xmlns:p14="http://schemas.microsoft.com/office/powerpoint/2010/main" val="32484054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343D3F-BC42-41F9-B595-176A9B415FD6}" type="slidenum">
              <a:rPr lang="en-GB" smtClean="0"/>
              <a:t>62</a:t>
            </a:fld>
            <a:endParaRPr lang="en-GB"/>
          </a:p>
        </p:txBody>
      </p:sp>
    </p:spTree>
    <p:extLst>
      <p:ext uri="{BB962C8B-B14F-4D97-AF65-F5344CB8AC3E}">
        <p14:creationId xmlns:p14="http://schemas.microsoft.com/office/powerpoint/2010/main" val="674932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343D3F-BC42-41F9-B595-176A9B415FD6}" type="slidenum">
              <a:rPr lang="en-GB" smtClean="0"/>
              <a:t>8</a:t>
            </a:fld>
            <a:endParaRPr lang="en-GB"/>
          </a:p>
        </p:txBody>
      </p:sp>
    </p:spTree>
    <p:extLst>
      <p:ext uri="{BB962C8B-B14F-4D97-AF65-F5344CB8AC3E}">
        <p14:creationId xmlns:p14="http://schemas.microsoft.com/office/powerpoint/2010/main" val="38053717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343D3F-BC42-41F9-B595-176A9B415FD6}" type="slidenum">
              <a:rPr lang="en-GB" smtClean="0"/>
              <a:t>63</a:t>
            </a:fld>
            <a:endParaRPr lang="en-GB"/>
          </a:p>
        </p:txBody>
      </p:sp>
    </p:spTree>
    <p:extLst>
      <p:ext uri="{BB962C8B-B14F-4D97-AF65-F5344CB8AC3E}">
        <p14:creationId xmlns:p14="http://schemas.microsoft.com/office/powerpoint/2010/main" val="14291463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343D3F-BC42-41F9-B595-176A9B415FD6}" type="slidenum">
              <a:rPr lang="en-GB" smtClean="0"/>
              <a:t>64</a:t>
            </a:fld>
            <a:endParaRPr lang="en-GB"/>
          </a:p>
        </p:txBody>
      </p:sp>
    </p:spTree>
    <p:extLst>
      <p:ext uri="{BB962C8B-B14F-4D97-AF65-F5344CB8AC3E}">
        <p14:creationId xmlns:p14="http://schemas.microsoft.com/office/powerpoint/2010/main" val="25773638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343D3F-BC42-41F9-B595-176A9B415FD6}" type="slidenum">
              <a:rPr lang="en-GB" smtClean="0"/>
              <a:t>65</a:t>
            </a:fld>
            <a:endParaRPr lang="en-GB"/>
          </a:p>
        </p:txBody>
      </p:sp>
    </p:spTree>
    <p:extLst>
      <p:ext uri="{BB962C8B-B14F-4D97-AF65-F5344CB8AC3E}">
        <p14:creationId xmlns:p14="http://schemas.microsoft.com/office/powerpoint/2010/main" val="20666642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343D3F-BC42-41F9-B595-176A9B415FD6}" type="slidenum">
              <a:rPr lang="en-GB" smtClean="0"/>
              <a:t>66</a:t>
            </a:fld>
            <a:endParaRPr lang="en-GB"/>
          </a:p>
        </p:txBody>
      </p:sp>
    </p:spTree>
    <p:extLst>
      <p:ext uri="{BB962C8B-B14F-4D97-AF65-F5344CB8AC3E}">
        <p14:creationId xmlns:p14="http://schemas.microsoft.com/office/powerpoint/2010/main" val="1459367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343D3F-BC42-41F9-B595-176A9B415FD6}" type="slidenum">
              <a:rPr lang="en-GB" smtClean="0"/>
              <a:t>67</a:t>
            </a:fld>
            <a:endParaRPr lang="en-GB"/>
          </a:p>
        </p:txBody>
      </p:sp>
    </p:spTree>
    <p:extLst>
      <p:ext uri="{BB962C8B-B14F-4D97-AF65-F5344CB8AC3E}">
        <p14:creationId xmlns:p14="http://schemas.microsoft.com/office/powerpoint/2010/main" val="23348106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343D3F-BC42-41F9-B595-176A9B415FD6}" type="slidenum">
              <a:rPr lang="en-GB" smtClean="0"/>
              <a:t>68</a:t>
            </a:fld>
            <a:endParaRPr lang="en-GB"/>
          </a:p>
        </p:txBody>
      </p:sp>
    </p:spTree>
    <p:extLst>
      <p:ext uri="{BB962C8B-B14F-4D97-AF65-F5344CB8AC3E}">
        <p14:creationId xmlns:p14="http://schemas.microsoft.com/office/powerpoint/2010/main" val="3978636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343D3F-BC42-41F9-B595-176A9B415FD6}" type="slidenum">
              <a:rPr lang="en-GB" smtClean="0"/>
              <a:t>9</a:t>
            </a:fld>
            <a:endParaRPr lang="en-GB"/>
          </a:p>
        </p:txBody>
      </p:sp>
    </p:spTree>
    <p:extLst>
      <p:ext uri="{BB962C8B-B14F-4D97-AF65-F5344CB8AC3E}">
        <p14:creationId xmlns:p14="http://schemas.microsoft.com/office/powerpoint/2010/main" val="2332584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1343D3F-BC42-41F9-B595-176A9B415FD6}" type="slidenum">
              <a:rPr lang="en-GB" smtClean="0"/>
              <a:t>10</a:t>
            </a:fld>
            <a:endParaRPr lang="en-GB"/>
          </a:p>
        </p:txBody>
      </p:sp>
    </p:spTree>
    <p:extLst>
      <p:ext uri="{BB962C8B-B14F-4D97-AF65-F5344CB8AC3E}">
        <p14:creationId xmlns:p14="http://schemas.microsoft.com/office/powerpoint/2010/main" val="2896429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a:r>
          </a:p>
          <a:p>
            <a:endParaRPr lang="en-GB" dirty="0"/>
          </a:p>
        </p:txBody>
      </p:sp>
      <p:sp>
        <p:nvSpPr>
          <p:cNvPr id="4" name="Slide Number Placeholder 3"/>
          <p:cNvSpPr>
            <a:spLocks noGrp="1"/>
          </p:cNvSpPr>
          <p:nvPr>
            <p:ph type="sldNum" sz="quarter" idx="10"/>
          </p:nvPr>
        </p:nvSpPr>
        <p:spPr/>
        <p:txBody>
          <a:bodyPr/>
          <a:lstStyle/>
          <a:p>
            <a:fld id="{A1343D3F-BC42-41F9-B595-176A9B415FD6}" type="slidenum">
              <a:rPr lang="en-GB" smtClean="0"/>
              <a:t>11</a:t>
            </a:fld>
            <a:endParaRPr lang="en-GB"/>
          </a:p>
        </p:txBody>
      </p:sp>
    </p:spTree>
    <p:extLst>
      <p:ext uri="{BB962C8B-B14F-4D97-AF65-F5344CB8AC3E}">
        <p14:creationId xmlns:p14="http://schemas.microsoft.com/office/powerpoint/2010/main" val="3494759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FA1EF5D-82C2-45B2-A822-5FF3B7BD331A}" type="datetimeFigureOut">
              <a:rPr lang="en-GB" smtClean="0"/>
              <a:t>12/01/2021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A55F6E-CDF2-499A-8EEC-D4D34A5C0751}" type="slidenum">
              <a:rPr lang="en-GB" smtClean="0"/>
              <a:t>‹#›</a:t>
            </a:fld>
            <a:endParaRPr lang="en-GB"/>
          </a:p>
        </p:txBody>
      </p:sp>
    </p:spTree>
    <p:extLst>
      <p:ext uri="{BB962C8B-B14F-4D97-AF65-F5344CB8AC3E}">
        <p14:creationId xmlns:p14="http://schemas.microsoft.com/office/powerpoint/2010/main" val="3174707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FA1EF5D-82C2-45B2-A822-5FF3B7BD331A}" type="datetimeFigureOut">
              <a:rPr lang="en-GB" smtClean="0"/>
              <a:t>12/01/2021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A55F6E-CDF2-499A-8EEC-D4D34A5C0751}" type="slidenum">
              <a:rPr lang="en-GB" smtClean="0"/>
              <a:t>‹#›</a:t>
            </a:fld>
            <a:endParaRPr lang="en-GB"/>
          </a:p>
        </p:txBody>
      </p:sp>
    </p:spTree>
    <p:extLst>
      <p:ext uri="{BB962C8B-B14F-4D97-AF65-F5344CB8AC3E}">
        <p14:creationId xmlns:p14="http://schemas.microsoft.com/office/powerpoint/2010/main" val="1320414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FA1EF5D-82C2-45B2-A822-5FF3B7BD331A}" type="datetimeFigureOut">
              <a:rPr lang="en-GB" smtClean="0"/>
              <a:t>12/01/2021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A55F6E-CDF2-499A-8EEC-D4D34A5C0751}" type="slidenum">
              <a:rPr lang="en-GB" smtClean="0"/>
              <a:t>‹#›</a:t>
            </a:fld>
            <a:endParaRPr lang="en-GB"/>
          </a:p>
        </p:txBody>
      </p:sp>
    </p:spTree>
    <p:extLst>
      <p:ext uri="{BB962C8B-B14F-4D97-AF65-F5344CB8AC3E}">
        <p14:creationId xmlns:p14="http://schemas.microsoft.com/office/powerpoint/2010/main" val="4234834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FA1EF5D-82C2-45B2-A822-5FF3B7BD331A}" type="datetimeFigureOut">
              <a:rPr lang="en-GB" smtClean="0"/>
              <a:t>12/01/2021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A55F6E-CDF2-499A-8EEC-D4D34A5C0751}" type="slidenum">
              <a:rPr lang="en-GB" smtClean="0"/>
              <a:t>‹#›</a:t>
            </a:fld>
            <a:endParaRPr lang="en-GB"/>
          </a:p>
        </p:txBody>
      </p:sp>
    </p:spTree>
    <p:extLst>
      <p:ext uri="{BB962C8B-B14F-4D97-AF65-F5344CB8AC3E}">
        <p14:creationId xmlns:p14="http://schemas.microsoft.com/office/powerpoint/2010/main" val="284247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FA1EF5D-82C2-45B2-A822-5FF3B7BD331A}" type="datetimeFigureOut">
              <a:rPr lang="en-GB" smtClean="0"/>
              <a:t>12/01/2021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A55F6E-CDF2-499A-8EEC-D4D34A5C0751}" type="slidenum">
              <a:rPr lang="en-GB" smtClean="0"/>
              <a:t>‹#›</a:t>
            </a:fld>
            <a:endParaRPr lang="en-GB"/>
          </a:p>
        </p:txBody>
      </p:sp>
    </p:spTree>
    <p:extLst>
      <p:ext uri="{BB962C8B-B14F-4D97-AF65-F5344CB8AC3E}">
        <p14:creationId xmlns:p14="http://schemas.microsoft.com/office/powerpoint/2010/main" val="2905449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FA1EF5D-82C2-45B2-A822-5FF3B7BD331A}" type="datetimeFigureOut">
              <a:rPr lang="en-GB" smtClean="0"/>
              <a:t>12/01/2021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A55F6E-CDF2-499A-8EEC-D4D34A5C0751}" type="slidenum">
              <a:rPr lang="en-GB" smtClean="0"/>
              <a:t>‹#›</a:t>
            </a:fld>
            <a:endParaRPr lang="en-GB"/>
          </a:p>
        </p:txBody>
      </p:sp>
    </p:spTree>
    <p:extLst>
      <p:ext uri="{BB962C8B-B14F-4D97-AF65-F5344CB8AC3E}">
        <p14:creationId xmlns:p14="http://schemas.microsoft.com/office/powerpoint/2010/main" val="76537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FA1EF5D-82C2-45B2-A822-5FF3B7BD331A}" type="datetimeFigureOut">
              <a:rPr lang="en-GB" smtClean="0"/>
              <a:t>12/01/2021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4A55F6E-CDF2-499A-8EEC-D4D34A5C0751}" type="slidenum">
              <a:rPr lang="en-GB" smtClean="0"/>
              <a:t>‹#›</a:t>
            </a:fld>
            <a:endParaRPr lang="en-GB"/>
          </a:p>
        </p:txBody>
      </p:sp>
    </p:spTree>
    <p:extLst>
      <p:ext uri="{BB962C8B-B14F-4D97-AF65-F5344CB8AC3E}">
        <p14:creationId xmlns:p14="http://schemas.microsoft.com/office/powerpoint/2010/main" val="2164251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FA1EF5D-82C2-45B2-A822-5FF3B7BD331A}" type="datetimeFigureOut">
              <a:rPr lang="en-GB" smtClean="0"/>
              <a:t>12/01/2021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4A55F6E-CDF2-499A-8EEC-D4D34A5C0751}" type="slidenum">
              <a:rPr lang="en-GB" smtClean="0"/>
              <a:t>‹#›</a:t>
            </a:fld>
            <a:endParaRPr lang="en-GB"/>
          </a:p>
        </p:txBody>
      </p:sp>
    </p:spTree>
    <p:extLst>
      <p:ext uri="{BB962C8B-B14F-4D97-AF65-F5344CB8AC3E}">
        <p14:creationId xmlns:p14="http://schemas.microsoft.com/office/powerpoint/2010/main" val="3963762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A1EF5D-82C2-45B2-A822-5FF3B7BD331A}" type="datetimeFigureOut">
              <a:rPr lang="en-GB" smtClean="0"/>
              <a:t>12/01/2021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4A55F6E-CDF2-499A-8EEC-D4D34A5C0751}" type="slidenum">
              <a:rPr lang="en-GB" smtClean="0"/>
              <a:t>‹#›</a:t>
            </a:fld>
            <a:endParaRPr lang="en-GB"/>
          </a:p>
        </p:txBody>
      </p:sp>
    </p:spTree>
    <p:extLst>
      <p:ext uri="{BB962C8B-B14F-4D97-AF65-F5344CB8AC3E}">
        <p14:creationId xmlns:p14="http://schemas.microsoft.com/office/powerpoint/2010/main" val="2297413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A1EF5D-82C2-45B2-A822-5FF3B7BD331A}" type="datetimeFigureOut">
              <a:rPr lang="en-GB" smtClean="0"/>
              <a:t>12/01/2021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A55F6E-CDF2-499A-8EEC-D4D34A5C0751}" type="slidenum">
              <a:rPr lang="en-GB" smtClean="0"/>
              <a:t>‹#›</a:t>
            </a:fld>
            <a:endParaRPr lang="en-GB"/>
          </a:p>
        </p:txBody>
      </p:sp>
    </p:spTree>
    <p:extLst>
      <p:ext uri="{BB962C8B-B14F-4D97-AF65-F5344CB8AC3E}">
        <p14:creationId xmlns:p14="http://schemas.microsoft.com/office/powerpoint/2010/main" val="443941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A1EF5D-82C2-45B2-A822-5FF3B7BD331A}" type="datetimeFigureOut">
              <a:rPr lang="en-GB" smtClean="0"/>
              <a:t>12/01/2021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A55F6E-CDF2-499A-8EEC-D4D34A5C0751}" type="slidenum">
              <a:rPr lang="en-GB" smtClean="0"/>
              <a:t>‹#›</a:t>
            </a:fld>
            <a:endParaRPr lang="en-GB"/>
          </a:p>
        </p:txBody>
      </p:sp>
    </p:spTree>
    <p:extLst>
      <p:ext uri="{BB962C8B-B14F-4D97-AF65-F5344CB8AC3E}">
        <p14:creationId xmlns:p14="http://schemas.microsoft.com/office/powerpoint/2010/main" val="2715798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A1EF5D-82C2-45B2-A822-5FF3B7BD331A}" type="datetimeFigureOut">
              <a:rPr lang="en-GB" smtClean="0"/>
              <a:t>12/01/2021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A55F6E-CDF2-499A-8EEC-D4D34A5C0751}" type="slidenum">
              <a:rPr lang="en-GB" smtClean="0"/>
              <a:t>‹#›</a:t>
            </a:fld>
            <a:endParaRPr lang="en-GB"/>
          </a:p>
        </p:txBody>
      </p:sp>
    </p:spTree>
    <p:extLst>
      <p:ext uri="{BB962C8B-B14F-4D97-AF65-F5344CB8AC3E}">
        <p14:creationId xmlns:p14="http://schemas.microsoft.com/office/powerpoint/2010/main" val="1868938557"/>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customXml" Target="../ink/ink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staff.swansea.ac.uk/it-services/zoom/"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hyperlink" Target="https://swanseauniversity.zoom.u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hyperlink" Target="https://swanseauniversity.zoom.us/"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mailto:salt@swansea.ac.uk"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mailto:s.m.wells@swansea.ac.uk" TargetMode="External"/><Relationship Id="rId4" Type="http://schemas.openxmlformats.org/officeDocument/2006/relationships/hyperlink" Target="mailto:r.e.ellis@swansea.ac.uk"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161.png"/><Relationship Id="rId4" Type="http://schemas.openxmlformats.org/officeDocument/2006/relationships/customXml" Target="../ink/ink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80.png"/><Relationship Id="rId4" Type="http://schemas.openxmlformats.org/officeDocument/2006/relationships/customXml" Target="../ink/ink3.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200.png"/><Relationship Id="rId4" Type="http://schemas.openxmlformats.org/officeDocument/2006/relationships/customXml" Target="../ink/ink4.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customXml" Target="../ink/ink6.xml"/><Relationship Id="rId5" Type="http://schemas.openxmlformats.org/officeDocument/2006/relationships/image" Target="../media/image220.png"/><Relationship Id="rId4" Type="http://schemas.openxmlformats.org/officeDocument/2006/relationships/customXml" Target="../ink/ink5.xml"/></Relationships>
</file>

<file path=ppt/slides/_rels/slide34.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customXml" Target="../ink/ink8.xml"/></Relationships>
</file>

<file path=ppt/slides/_rels/slide37.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staff.swansea.ac.uk/it-services/remote-lecturing-technology/using-zoom-for-lecturing/" TargetMode="External"/><Relationship Id="rId2" Type="http://schemas.openxmlformats.org/officeDocument/2006/relationships/notesSlide" Target="../notesSlides/notesSlide37.xml"/><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customXml" Target="../ink/ink10.xml"/><Relationship Id="rId7" Type="http://schemas.openxmlformats.org/officeDocument/2006/relationships/customXml" Target="../ink/ink12.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customXml" Target="../ink/ink11.xml"/><Relationship Id="rId4" Type="http://schemas.openxmlformats.org/officeDocument/2006/relationships/image" Target="../media/image90.png"/></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customXml" Target="../ink/ink13.xml"/><Relationship Id="rId7" Type="http://schemas.openxmlformats.org/officeDocument/2006/relationships/customXml" Target="../ink/ink15.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customXml" Target="../ink/ink14.xml"/><Relationship Id="rId10" Type="http://schemas.openxmlformats.org/officeDocument/2006/relationships/image" Target="../media/image170.png"/><Relationship Id="rId4" Type="http://schemas.openxmlformats.org/officeDocument/2006/relationships/image" Target="../media/image140.png"/><Relationship Id="rId9" Type="http://schemas.openxmlformats.org/officeDocument/2006/relationships/customXml" Target="../ink/ink16.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hyperlink" Target="mailto:salt@Swansea.ac.uk"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hyperlink" Target="https://www.eventbrite.co.uk/o/swansea-academy-of-learning-and-teaching-salt-2039312959"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salt.swan.ac.uk/maintaining-lt-continuity/"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hyperlink" Target="https://elink.io/p/resources-for-teaching-9225da0"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staff.swansea.ac.uk/it-services/zoom/"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hyperlink" Target="https://staff.swansea.ac.uk/it-services/remote-lecturing-technology/using-zoom-for-lecturing/"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1ED02B1-1BC5-458F-9994-627281CFE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23691"/>
            <a:ext cx="12192000" cy="1934309"/>
          </a:xfrm>
          <a:prstGeom prst="rect">
            <a:avLst/>
          </a:prstGeom>
          <a:solidFill>
            <a:srgbClr val="6499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241550" y="3911600"/>
            <a:ext cx="7719314" cy="1665140"/>
          </a:xfrm>
          <a:solidFill>
            <a:schemeClr val="bg1"/>
          </a:solidFill>
          <a:ln w="31750">
            <a:solidFill>
              <a:schemeClr val="tx1">
                <a:lumMod val="75000"/>
                <a:lumOff val="25000"/>
              </a:schemeClr>
            </a:solidFill>
          </a:ln>
        </p:spPr>
        <p:txBody>
          <a:bodyPr vert="horz" lIns="91440" tIns="45720" rIns="91440" bIns="45720" rtlCol="0" anchor="ctr">
            <a:normAutofit/>
          </a:bodyPr>
          <a:lstStyle/>
          <a:p>
            <a:r>
              <a:rPr lang="en-US" sz="3200" b="1" kern="1200" dirty="0">
                <a:solidFill>
                  <a:schemeClr val="tx1"/>
                </a:solidFill>
                <a:latin typeface="+mj-lt"/>
                <a:ea typeface="+mj-ea"/>
                <a:cs typeface="+mj-cs"/>
              </a:rPr>
              <a:t>Zoom</a:t>
            </a:r>
            <a:r>
              <a:rPr lang="en-US" sz="3200" b="1" dirty="0"/>
              <a:t> – The Basics for Engaging Teaching  </a:t>
            </a:r>
            <a:br>
              <a:rPr lang="en-US" sz="3200" b="1" dirty="0"/>
            </a:br>
            <a:br>
              <a:rPr lang="en-US" sz="3200" b="1" dirty="0"/>
            </a:br>
            <a:r>
              <a:rPr lang="en-US" sz="3200" b="1" dirty="0"/>
              <a:t>Welcome! </a:t>
            </a:r>
            <a:endParaRPr lang="en-US" sz="3200" b="1" kern="1200" dirty="0">
              <a:solidFill>
                <a:schemeClr val="tx1"/>
              </a:solidFill>
              <a:latin typeface="+mj-lt"/>
              <a:ea typeface="+mj-ea"/>
              <a:cs typeface="+mj-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p:blipFill>
        <p:spPr>
          <a:xfrm>
            <a:off x="2426242" y="494791"/>
            <a:ext cx="7339516" cy="3101983"/>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88C438E0-FE89-45FD-BCC7-3B8AFF64D176}"/>
                  </a:ext>
                </a:extLst>
              </p14:cNvPr>
              <p14:cNvContentPartPr/>
              <p14:nvPr/>
            </p14:nvContentPartPr>
            <p14:xfrm>
              <a:off x="8644985" y="5300972"/>
              <a:ext cx="32040" cy="27000"/>
            </p14:xfrm>
          </p:contentPart>
        </mc:Choice>
        <mc:Fallback xmlns="">
          <p:pic>
            <p:nvPicPr>
              <p:cNvPr id="3" name="Ink 2">
                <a:extLst>
                  <a:ext uri="{FF2B5EF4-FFF2-40B4-BE49-F238E27FC236}">
                    <a16:creationId xmlns:a16="http://schemas.microsoft.com/office/drawing/2014/main" id="{88C438E0-FE89-45FD-BCC7-3B8AFF64D176}"/>
                  </a:ext>
                </a:extLst>
              </p:cNvPr>
              <p:cNvPicPr/>
              <p:nvPr/>
            </p:nvPicPr>
            <p:blipFill>
              <a:blip r:embed="rId5"/>
              <a:stretch>
                <a:fillRect/>
              </a:stretch>
            </p:blipFill>
            <p:spPr>
              <a:xfrm>
                <a:off x="8635985" y="5292332"/>
                <a:ext cx="49680" cy="44640"/>
              </a:xfrm>
              <a:prstGeom prst="rect">
                <a:avLst/>
              </a:prstGeom>
            </p:spPr>
          </p:pic>
        </mc:Fallback>
      </mc:AlternateContent>
    </p:spTree>
    <p:extLst>
      <p:ext uri="{BB962C8B-B14F-4D97-AF65-F5344CB8AC3E}">
        <p14:creationId xmlns:p14="http://schemas.microsoft.com/office/powerpoint/2010/main" val="1461881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p:blipFill>
        <p:spPr>
          <a:xfrm>
            <a:off x="6753764" y="3367637"/>
            <a:ext cx="2397982" cy="11873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4">
            <a:extLst>
              <a:ext uri="{FF2B5EF4-FFF2-40B4-BE49-F238E27FC236}">
                <a16:creationId xmlns:a16="http://schemas.microsoft.com/office/drawing/2014/main" id="{A766B060-2556-436E-A6BF-DAD00C8DC98A}"/>
              </a:ext>
            </a:extLst>
          </p:cNvPr>
          <p:cNvSpPr>
            <a:spLocks noGrp="1"/>
          </p:cNvSpPr>
          <p:nvPr>
            <p:ph type="title"/>
          </p:nvPr>
        </p:nvSpPr>
        <p:spPr>
          <a:xfrm>
            <a:off x="736600" y="1031875"/>
            <a:ext cx="10515600" cy="1325563"/>
          </a:xfrm>
        </p:spPr>
        <p:txBody>
          <a:bodyPr/>
          <a:lstStyle/>
          <a:p>
            <a:r>
              <a:rPr lang="en-GB" b="1" dirty="0"/>
              <a:t>Text Chat pop out window</a:t>
            </a:r>
          </a:p>
        </p:txBody>
      </p:sp>
      <p:pic>
        <p:nvPicPr>
          <p:cNvPr id="6" name="Picture 5">
            <a:extLst>
              <a:ext uri="{FF2B5EF4-FFF2-40B4-BE49-F238E27FC236}">
                <a16:creationId xmlns:a16="http://schemas.microsoft.com/office/drawing/2014/main" id="{2CE4A628-F924-4E03-8ECA-3184EFEDC884}"/>
              </a:ext>
            </a:extLst>
          </p:cNvPr>
          <p:cNvPicPr>
            <a:picLocks noChangeAspect="1"/>
          </p:cNvPicPr>
          <p:nvPr/>
        </p:nvPicPr>
        <p:blipFill>
          <a:blip r:embed="rId4"/>
          <a:stretch>
            <a:fillRect/>
          </a:stretch>
        </p:blipFill>
        <p:spPr>
          <a:xfrm>
            <a:off x="2682991" y="2859256"/>
            <a:ext cx="2225560" cy="1801644"/>
          </a:xfrm>
          <a:prstGeom prst="rect">
            <a:avLst/>
          </a:prstGeom>
        </p:spPr>
      </p:pic>
    </p:spTree>
    <p:extLst>
      <p:ext uri="{BB962C8B-B14F-4D97-AF65-F5344CB8AC3E}">
        <p14:creationId xmlns:p14="http://schemas.microsoft.com/office/powerpoint/2010/main" val="4168945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br>
              <a:rPr lang="en-GB" sz="4000" dirty="0"/>
            </a:br>
            <a:r>
              <a:rPr lang="en-GB" sz="4000" b="1" dirty="0">
                <a:latin typeface="+mn-lt"/>
              </a:rPr>
              <a:t>Q: What experience have you had with Zoom?</a:t>
            </a:r>
            <a:endParaRPr lang="en-GB" b="1" dirty="0">
              <a:latin typeface="+mn-lt"/>
            </a:endParaRPr>
          </a:p>
        </p:txBody>
      </p:sp>
      <p:sp>
        <p:nvSpPr>
          <p:cNvPr id="3" name="Content Placeholder 2"/>
          <p:cNvSpPr>
            <a:spLocks noGrp="1"/>
          </p:cNvSpPr>
          <p:nvPr>
            <p:ph idx="1"/>
          </p:nvPr>
        </p:nvSpPr>
        <p:spPr>
          <a:xfrm>
            <a:off x="838200" y="2141537"/>
            <a:ext cx="10515600" cy="4351338"/>
          </a:xfrm>
        </p:spPr>
        <p:txBody>
          <a:bodyPr anchor="ctr">
            <a:normAutofit lnSpcReduction="10000"/>
          </a:bodyPr>
          <a:lstStyle/>
          <a:p>
            <a:pPr marL="514350" indent="-514350">
              <a:buFont typeface="+mj-lt"/>
              <a:buAutoNum type="alphaLcParenR"/>
            </a:pPr>
            <a:r>
              <a:rPr lang="en-GB" dirty="0"/>
              <a:t>I’ve never used Zoom before today</a:t>
            </a:r>
          </a:p>
          <a:p>
            <a:pPr marL="514350" indent="-514350">
              <a:buFont typeface="+mj-lt"/>
              <a:buAutoNum type="alphaLcParenR"/>
            </a:pPr>
            <a:endParaRPr lang="en-GB" dirty="0"/>
          </a:p>
          <a:p>
            <a:pPr marL="514350" indent="-514350">
              <a:buFont typeface="+mj-lt"/>
              <a:buAutoNum type="alphaLcParenR"/>
            </a:pPr>
            <a:r>
              <a:rPr lang="en-GB" dirty="0"/>
              <a:t>I’ve been a ‘Participant’ in Zoom sessions before, but not ‘Hosted’ </a:t>
            </a:r>
          </a:p>
          <a:p>
            <a:pPr marL="0" indent="0">
              <a:buNone/>
            </a:pPr>
            <a:endParaRPr lang="en-GB" dirty="0"/>
          </a:p>
          <a:p>
            <a:pPr marL="0" indent="0">
              <a:buNone/>
            </a:pPr>
            <a:r>
              <a:rPr lang="en-GB" dirty="0"/>
              <a:t>c)    I’ve ‘Hosted’ a session or taught through Zoom, but not been a</a:t>
            </a:r>
          </a:p>
          <a:p>
            <a:pPr marL="0" indent="0">
              <a:buNone/>
            </a:pPr>
            <a:r>
              <a:rPr lang="en-GB" dirty="0"/>
              <a:t>      ‘Participant’ before</a:t>
            </a:r>
          </a:p>
          <a:p>
            <a:pPr marL="514350" indent="-514350">
              <a:buFont typeface="+mj-lt"/>
              <a:buAutoNum type="alphaLcParenR"/>
            </a:pPr>
            <a:endParaRPr lang="en-GB" dirty="0"/>
          </a:p>
          <a:p>
            <a:pPr marL="0" indent="0">
              <a:buNone/>
            </a:pPr>
            <a:r>
              <a:rPr lang="en-GB" dirty="0"/>
              <a:t>d)   I’ve been a ‘Participant’ and a ‘Host’ in Zoom before </a:t>
            </a:r>
          </a:p>
          <a:p>
            <a:pPr marL="0" indent="0">
              <a:buNone/>
            </a:pPr>
            <a:r>
              <a:rPr lang="en-GB" dirty="0"/>
              <a:t> </a:t>
            </a:r>
          </a:p>
          <a:p>
            <a:pPr marL="0" indent="0">
              <a:buNone/>
            </a:pPr>
            <a:endParaRPr lang="en-GB" dirty="0"/>
          </a:p>
        </p:txBody>
      </p:sp>
    </p:spTree>
    <p:extLst>
      <p:ext uri="{BB962C8B-B14F-4D97-AF65-F5344CB8AC3E}">
        <p14:creationId xmlns:p14="http://schemas.microsoft.com/office/powerpoint/2010/main" val="1145590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90549"/>
            <a:ext cx="10204450" cy="1100139"/>
          </a:xfrm>
        </p:spPr>
        <p:txBody>
          <a:bodyPr>
            <a:normAutofit fontScale="90000"/>
          </a:bodyPr>
          <a:lstStyle/>
          <a:p>
            <a:pPr algn="ctr"/>
            <a:r>
              <a:rPr lang="en-GB" b="1" dirty="0"/>
              <a:t> </a:t>
            </a:r>
            <a:br>
              <a:rPr lang="en-GB" b="1" dirty="0"/>
            </a:br>
            <a:br>
              <a:rPr lang="en-GB" b="1" dirty="0"/>
            </a:br>
            <a:br>
              <a:rPr lang="en-GB" b="1" dirty="0"/>
            </a:br>
            <a:br>
              <a:rPr lang="en-GB" b="1" dirty="0"/>
            </a:br>
            <a:br>
              <a:rPr lang="en-GB" b="1" dirty="0"/>
            </a:br>
            <a:r>
              <a:rPr lang="en-GB" b="1" dirty="0">
                <a:latin typeface="+mn-lt"/>
              </a:rPr>
              <a:t>Q: </a:t>
            </a:r>
            <a:r>
              <a:rPr lang="en-GB" sz="4000" b="1" dirty="0">
                <a:latin typeface="+mn-lt"/>
              </a:rPr>
              <a:t>Have you used any similar tools to Zoom?</a:t>
            </a:r>
            <a:br>
              <a:rPr lang="en-GB" sz="4000" dirty="0"/>
            </a:br>
            <a:br>
              <a:rPr lang="en-GB" sz="4000" dirty="0"/>
            </a:br>
            <a:br>
              <a:rPr lang="en-GB" sz="4000" dirty="0"/>
            </a:br>
            <a:r>
              <a:rPr lang="en-GB" sz="4000" dirty="0"/>
              <a:t>Answer </a:t>
            </a:r>
            <a:r>
              <a:rPr lang="en-GB" sz="4000" b="1" dirty="0"/>
              <a:t>Y</a:t>
            </a:r>
            <a:r>
              <a:rPr lang="en-GB" sz="4000" dirty="0"/>
              <a:t> or</a:t>
            </a:r>
            <a:r>
              <a:rPr lang="en-GB" sz="4000" b="1" dirty="0"/>
              <a:t> N </a:t>
            </a:r>
            <a:r>
              <a:rPr lang="en-GB" sz="4000" dirty="0"/>
              <a:t>in chat </a:t>
            </a:r>
            <a:br>
              <a:rPr lang="en-GB" sz="4000" dirty="0"/>
            </a:br>
            <a:br>
              <a:rPr lang="en-GB" sz="4000" dirty="0"/>
            </a:br>
            <a:r>
              <a:rPr lang="en-GB" sz="4000" dirty="0"/>
              <a:t> If</a:t>
            </a:r>
            <a:r>
              <a:rPr lang="en-GB" sz="4000" b="1" dirty="0"/>
              <a:t> Y </a:t>
            </a:r>
            <a:r>
              <a:rPr lang="en-GB" sz="4000" dirty="0"/>
              <a:t>can you remember what? </a:t>
            </a:r>
            <a:endParaRPr lang="en-GB" dirty="0"/>
          </a:p>
        </p:txBody>
      </p:sp>
    </p:spTree>
    <p:extLst>
      <p:ext uri="{BB962C8B-B14F-4D97-AF65-F5344CB8AC3E}">
        <p14:creationId xmlns:p14="http://schemas.microsoft.com/office/powerpoint/2010/main" val="1393868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5">
            <a:extLst>
              <a:ext uri="{FF2B5EF4-FFF2-40B4-BE49-F238E27FC236}">
                <a16:creationId xmlns:a16="http://schemas.microsoft.com/office/drawing/2014/main" id="{20D5D19D-0789-4518-B5DC-D47ADF69D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AA7B34-1BA8-4C22-B737-65F12ACFF73D}"/>
              </a:ext>
            </a:extLst>
          </p:cNvPr>
          <p:cNvSpPr>
            <a:spLocks noGrp="1"/>
          </p:cNvSpPr>
          <p:nvPr>
            <p:ph type="title"/>
          </p:nvPr>
        </p:nvSpPr>
        <p:spPr>
          <a:xfrm>
            <a:off x="974918" y="2120121"/>
            <a:ext cx="4345227" cy="3060105"/>
          </a:xfrm>
        </p:spPr>
        <p:txBody>
          <a:bodyPr vert="horz" lIns="91440" tIns="45720" rIns="91440" bIns="45720" rtlCol="0" anchor="t">
            <a:normAutofit fontScale="90000"/>
          </a:bodyPr>
          <a:lstStyle/>
          <a:p>
            <a:pPr marL="0" indent="0">
              <a:buNone/>
            </a:pPr>
            <a:r>
              <a:rPr lang="en-US" sz="4400" b="1" dirty="0">
                <a:latin typeface="+mn-lt"/>
              </a:rPr>
              <a:t>2. Creating &amp; sharing ‘</a:t>
            </a:r>
            <a:r>
              <a:rPr lang="en-GB" sz="4400" b="1" dirty="0">
                <a:latin typeface="+mn-lt"/>
              </a:rPr>
              <a:t>Meeting’ </a:t>
            </a:r>
            <a:br>
              <a:rPr lang="en-GB" sz="4400" b="1" dirty="0">
                <a:latin typeface="+mn-lt"/>
              </a:rPr>
            </a:br>
            <a:r>
              <a:rPr lang="en-GB" sz="4400" b="1" dirty="0">
                <a:latin typeface="+mn-lt"/>
              </a:rPr>
              <a:t>links in your University account</a:t>
            </a:r>
            <a:br>
              <a:rPr lang="en-GB" sz="4400" b="1" dirty="0">
                <a:latin typeface="+mn-lt"/>
              </a:rPr>
            </a:br>
            <a:br>
              <a:rPr lang="en-GB" sz="4400" b="1" dirty="0">
                <a:latin typeface="+mn-lt"/>
              </a:rPr>
            </a:br>
            <a:br>
              <a:rPr lang="en-US" sz="5400" dirty="0"/>
            </a:br>
            <a:endParaRPr lang="en-US" sz="5400" dirty="0"/>
          </a:p>
        </p:txBody>
      </p:sp>
      <p:grpSp>
        <p:nvGrpSpPr>
          <p:cNvPr id="26" name="Group 17">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19" name="Rectangle 18">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2DA6676-E13A-4962-B97E-CB028FBC8A25}"/>
              </a:ext>
            </a:extLst>
          </p:cNvPr>
          <p:cNvSpPr txBox="1"/>
          <p:nvPr/>
        </p:nvSpPr>
        <p:spPr>
          <a:xfrm>
            <a:off x="6034635" y="1341849"/>
            <a:ext cx="5410200" cy="4616648"/>
          </a:xfrm>
          <a:prstGeom prst="rect">
            <a:avLst/>
          </a:prstGeom>
          <a:noFill/>
        </p:spPr>
        <p:txBody>
          <a:bodyPr wrap="square" rtlCol="0">
            <a:spAutoFit/>
          </a:bodyPr>
          <a:lstStyle/>
          <a:p>
            <a:r>
              <a:rPr lang="en-GB" sz="2400" dirty="0"/>
              <a:t>1. The Zoom ‘Client’ desk top app</a:t>
            </a:r>
          </a:p>
          <a:p>
            <a:r>
              <a:rPr lang="en-GB" sz="2400" dirty="0">
                <a:hlinkClick r:id="rId3"/>
              </a:rPr>
              <a:t>https://staff.swansea.ac.uk/it-services/zoom/</a:t>
            </a:r>
            <a:r>
              <a:rPr lang="en-GB" sz="2400" dirty="0"/>
              <a:t> </a:t>
            </a:r>
          </a:p>
          <a:p>
            <a:endParaRPr lang="en-GB" sz="2400" dirty="0"/>
          </a:p>
          <a:p>
            <a:r>
              <a:rPr lang="en-GB" sz="2400" dirty="0"/>
              <a:t>2. Outlook integration</a:t>
            </a:r>
          </a:p>
          <a:p>
            <a:endParaRPr lang="en-GB" sz="2400" dirty="0"/>
          </a:p>
          <a:p>
            <a:r>
              <a:rPr lang="en-GB" sz="2400" dirty="0"/>
              <a:t>3. Canvas and Panopto integration </a:t>
            </a:r>
          </a:p>
          <a:p>
            <a:endParaRPr lang="en-GB" sz="2400" dirty="0"/>
          </a:p>
          <a:p>
            <a:r>
              <a:rPr lang="en-GB" sz="2400" dirty="0"/>
              <a:t>4. Web version:</a:t>
            </a:r>
          </a:p>
          <a:p>
            <a:r>
              <a:rPr lang="en-GB" sz="2400" dirty="0">
                <a:hlinkClick r:id="rId4"/>
              </a:rPr>
              <a:t>https://swanseauniversity.zoom.us/</a:t>
            </a:r>
            <a:endParaRPr lang="en-GB" sz="2400" dirty="0"/>
          </a:p>
          <a:p>
            <a:endParaRPr lang="en-GB" dirty="0"/>
          </a:p>
          <a:p>
            <a:endParaRPr lang="en-GB" dirty="0"/>
          </a:p>
          <a:p>
            <a:endParaRPr lang="en-GB" dirty="0"/>
          </a:p>
        </p:txBody>
      </p:sp>
    </p:spTree>
    <p:extLst>
      <p:ext uri="{BB962C8B-B14F-4D97-AF65-F5344CB8AC3E}">
        <p14:creationId xmlns:p14="http://schemas.microsoft.com/office/powerpoint/2010/main" val="71627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564210" y="894725"/>
            <a:ext cx="7063580" cy="50685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C133329E-1766-492E-A27D-884D0BC9F0F2}"/>
              </a:ext>
            </a:extLst>
          </p:cNvPr>
          <p:cNvSpPr txBox="1"/>
          <p:nvPr/>
        </p:nvSpPr>
        <p:spPr>
          <a:xfrm>
            <a:off x="330200" y="730251"/>
            <a:ext cx="1911350" cy="1569660"/>
          </a:xfrm>
          <a:prstGeom prst="rect">
            <a:avLst/>
          </a:prstGeom>
          <a:noFill/>
        </p:spPr>
        <p:txBody>
          <a:bodyPr wrap="square" rtlCol="0">
            <a:spAutoFit/>
          </a:bodyPr>
          <a:lstStyle/>
          <a:p>
            <a:r>
              <a:rPr lang="en-GB" sz="2400" b="1" dirty="0"/>
              <a:t>The Client app home screen looks like this…</a:t>
            </a:r>
          </a:p>
        </p:txBody>
      </p:sp>
    </p:spTree>
    <p:extLst>
      <p:ext uri="{BB962C8B-B14F-4D97-AF65-F5344CB8AC3E}">
        <p14:creationId xmlns:p14="http://schemas.microsoft.com/office/powerpoint/2010/main" val="1772376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792CB4-39CF-4BFB-A590-596CC5867CB1}"/>
              </a:ext>
            </a:extLst>
          </p:cNvPr>
          <p:cNvPicPr>
            <a:picLocks noChangeAspect="1"/>
          </p:cNvPicPr>
          <p:nvPr/>
        </p:nvPicPr>
        <p:blipFill>
          <a:blip r:embed="rId3"/>
          <a:stretch>
            <a:fillRect/>
          </a:stretch>
        </p:blipFill>
        <p:spPr>
          <a:xfrm>
            <a:off x="614349" y="336518"/>
            <a:ext cx="4747359" cy="6413563"/>
          </a:xfrm>
          <a:prstGeom prst="rect">
            <a:avLst/>
          </a:prstGeom>
        </p:spPr>
      </p:pic>
      <p:pic>
        <p:nvPicPr>
          <p:cNvPr id="7" name="Picture 6">
            <a:extLst>
              <a:ext uri="{FF2B5EF4-FFF2-40B4-BE49-F238E27FC236}">
                <a16:creationId xmlns:a16="http://schemas.microsoft.com/office/drawing/2014/main" id="{994904EE-1BFE-4C0D-A705-7374B37CF277}"/>
              </a:ext>
            </a:extLst>
          </p:cNvPr>
          <p:cNvPicPr>
            <a:picLocks noChangeAspect="1"/>
          </p:cNvPicPr>
          <p:nvPr/>
        </p:nvPicPr>
        <p:blipFill>
          <a:blip r:embed="rId4"/>
          <a:stretch>
            <a:fillRect/>
          </a:stretch>
        </p:blipFill>
        <p:spPr>
          <a:xfrm>
            <a:off x="5915140" y="725624"/>
            <a:ext cx="4678406" cy="2817676"/>
          </a:xfrm>
          <a:prstGeom prst="rect">
            <a:avLst/>
          </a:prstGeom>
        </p:spPr>
      </p:pic>
    </p:spTree>
    <p:extLst>
      <p:ext uri="{BB962C8B-B14F-4D97-AF65-F5344CB8AC3E}">
        <p14:creationId xmlns:p14="http://schemas.microsoft.com/office/powerpoint/2010/main" val="208841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5">
            <a:extLst>
              <a:ext uri="{FF2B5EF4-FFF2-40B4-BE49-F238E27FC236}">
                <a16:creationId xmlns:a16="http://schemas.microsoft.com/office/drawing/2014/main" id="{20D5D19D-0789-4518-B5DC-D47ADF69D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17">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19" name="Rectangle 18">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3F7ABC4A-C439-4CAF-9BEC-7E6D05F7AD48}"/>
              </a:ext>
            </a:extLst>
          </p:cNvPr>
          <p:cNvSpPr>
            <a:spLocks noGrp="1"/>
          </p:cNvSpPr>
          <p:nvPr>
            <p:ph type="body" sz="half" idx="2"/>
          </p:nvPr>
        </p:nvSpPr>
        <p:spPr>
          <a:xfrm>
            <a:off x="1198672" y="1491095"/>
            <a:ext cx="3932237" cy="3811588"/>
          </a:xfrm>
        </p:spPr>
        <p:txBody>
          <a:bodyPr>
            <a:normAutofit/>
          </a:bodyPr>
          <a:lstStyle/>
          <a:p>
            <a:endParaRPr lang="en-GB" sz="4000" dirty="0"/>
          </a:p>
          <a:p>
            <a:r>
              <a:rPr lang="en-GB" sz="4000" b="1" dirty="0"/>
              <a:t>Roles &amp; </a:t>
            </a:r>
          </a:p>
          <a:p>
            <a:r>
              <a:rPr lang="en-GB" sz="4000" b="1" dirty="0"/>
              <a:t>‘Privileges’</a:t>
            </a:r>
          </a:p>
        </p:txBody>
      </p:sp>
      <p:sp>
        <p:nvSpPr>
          <p:cNvPr id="12" name="TextBox 11">
            <a:extLst>
              <a:ext uri="{FF2B5EF4-FFF2-40B4-BE49-F238E27FC236}">
                <a16:creationId xmlns:a16="http://schemas.microsoft.com/office/drawing/2014/main" id="{6AF0C46B-2403-4BE9-A37F-4855E390F93A}"/>
              </a:ext>
            </a:extLst>
          </p:cNvPr>
          <p:cNvSpPr txBox="1"/>
          <p:nvPr/>
        </p:nvSpPr>
        <p:spPr>
          <a:xfrm>
            <a:off x="6095999" y="1307657"/>
            <a:ext cx="4383421" cy="5078313"/>
          </a:xfrm>
          <a:prstGeom prst="rect">
            <a:avLst/>
          </a:prstGeom>
          <a:noFill/>
        </p:spPr>
        <p:txBody>
          <a:bodyPr wrap="square">
            <a:spAutoFit/>
          </a:bodyPr>
          <a:lstStyle/>
          <a:p>
            <a:pPr marL="342900" indent="-342900">
              <a:buFont typeface="+mj-lt"/>
              <a:buAutoNum type="arabicPeriod"/>
            </a:pPr>
            <a:r>
              <a:rPr lang="en-GB" b="1" dirty="0"/>
              <a:t>The ‘Set-Up’ Host</a:t>
            </a:r>
          </a:p>
          <a:p>
            <a:endParaRPr lang="en-GB" dirty="0"/>
          </a:p>
          <a:p>
            <a:r>
              <a:rPr lang="en-GB" b="1" dirty="0"/>
              <a:t>2. ‘Alternative’ Host</a:t>
            </a:r>
          </a:p>
          <a:p>
            <a:pPr marL="342900" indent="-342900">
              <a:buFont typeface="+mj-lt"/>
              <a:buAutoNum type="arabicPeriod"/>
            </a:pPr>
            <a:endParaRPr lang="en-GB" b="1" dirty="0"/>
          </a:p>
          <a:p>
            <a:r>
              <a:rPr lang="en-GB" dirty="0" err="1"/>
              <a:t>n.b.</a:t>
            </a:r>
            <a:r>
              <a:rPr lang="en-GB" dirty="0"/>
              <a:t> ‘Scheduling Privileges’ for Professional Support Staff  are available </a:t>
            </a:r>
            <a:r>
              <a:rPr lang="en-GB" b="1" dirty="0"/>
              <a:t>- </a:t>
            </a:r>
            <a:r>
              <a:rPr lang="en-GB" dirty="0"/>
              <a:t>Contact WVN </a:t>
            </a:r>
          </a:p>
          <a:p>
            <a:pPr marL="342900" indent="-342900">
              <a:buFont typeface="+mj-lt"/>
              <a:buAutoNum type="arabicPeriod"/>
            </a:pPr>
            <a:endParaRPr lang="en-GB" b="1" dirty="0"/>
          </a:p>
          <a:p>
            <a:r>
              <a:rPr lang="en-GB" b="1" dirty="0"/>
              <a:t>3. The Co-Host</a:t>
            </a:r>
          </a:p>
          <a:p>
            <a:endParaRPr lang="en-GB" dirty="0"/>
          </a:p>
          <a:p>
            <a:r>
              <a:rPr lang="en-GB" dirty="0"/>
              <a:t>There can only ever be </a:t>
            </a:r>
            <a:r>
              <a:rPr lang="en-GB" b="1" dirty="0"/>
              <a:t>One Host, </a:t>
            </a:r>
            <a:r>
              <a:rPr lang="en-GB" dirty="0"/>
              <a:t>but </a:t>
            </a:r>
            <a:r>
              <a:rPr lang="en-GB" b="1" dirty="0"/>
              <a:t>multiple Co-Hosts </a:t>
            </a:r>
            <a:r>
              <a:rPr lang="en-GB" dirty="0"/>
              <a:t>are possible e.g. for groupwork </a:t>
            </a:r>
          </a:p>
          <a:p>
            <a:endParaRPr lang="en-GB" dirty="0"/>
          </a:p>
          <a:p>
            <a:r>
              <a:rPr lang="en-GB" dirty="0" err="1"/>
              <a:t>n.b.</a:t>
            </a:r>
            <a:r>
              <a:rPr lang="en-GB" dirty="0"/>
              <a:t> Roles can be easily managed in various ways within sessions </a:t>
            </a:r>
          </a:p>
          <a:p>
            <a:endParaRPr lang="en-GB" dirty="0"/>
          </a:p>
          <a:p>
            <a:endParaRPr lang="en-GB" dirty="0"/>
          </a:p>
          <a:p>
            <a:endParaRPr lang="en-GB" dirty="0"/>
          </a:p>
        </p:txBody>
      </p:sp>
    </p:spTree>
    <p:extLst>
      <p:ext uri="{BB962C8B-B14F-4D97-AF65-F5344CB8AC3E}">
        <p14:creationId xmlns:p14="http://schemas.microsoft.com/office/powerpoint/2010/main" val="299832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5">
            <a:extLst>
              <a:ext uri="{FF2B5EF4-FFF2-40B4-BE49-F238E27FC236}">
                <a16:creationId xmlns:a16="http://schemas.microsoft.com/office/drawing/2014/main" id="{20D5D19D-0789-4518-B5DC-D47ADF69D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17">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19" name="Rectangle 18">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3F7ABC4A-C439-4CAF-9BEC-7E6D05F7AD48}"/>
              </a:ext>
            </a:extLst>
          </p:cNvPr>
          <p:cNvSpPr>
            <a:spLocks noGrp="1"/>
          </p:cNvSpPr>
          <p:nvPr>
            <p:ph type="body" sz="half" idx="2"/>
          </p:nvPr>
        </p:nvSpPr>
        <p:spPr>
          <a:xfrm>
            <a:off x="1198672" y="1491095"/>
            <a:ext cx="3932237" cy="3811588"/>
          </a:xfrm>
        </p:spPr>
        <p:txBody>
          <a:bodyPr>
            <a:normAutofit/>
          </a:bodyPr>
          <a:lstStyle/>
          <a:p>
            <a:endParaRPr lang="en-GB" sz="4000" dirty="0"/>
          </a:p>
          <a:p>
            <a:r>
              <a:rPr lang="en-GB" sz="4000" b="1" dirty="0"/>
              <a:t>Roles &amp; </a:t>
            </a:r>
          </a:p>
          <a:p>
            <a:r>
              <a:rPr lang="en-GB" sz="4000" b="1" dirty="0"/>
              <a:t>‘Privileges’</a:t>
            </a:r>
          </a:p>
        </p:txBody>
      </p:sp>
      <p:sp>
        <p:nvSpPr>
          <p:cNvPr id="12" name="TextBox 11">
            <a:extLst>
              <a:ext uri="{FF2B5EF4-FFF2-40B4-BE49-F238E27FC236}">
                <a16:creationId xmlns:a16="http://schemas.microsoft.com/office/drawing/2014/main" id="{6AF0C46B-2403-4BE9-A37F-4855E390F93A}"/>
              </a:ext>
            </a:extLst>
          </p:cNvPr>
          <p:cNvSpPr txBox="1"/>
          <p:nvPr/>
        </p:nvSpPr>
        <p:spPr>
          <a:xfrm>
            <a:off x="5894318" y="1782887"/>
            <a:ext cx="4383421" cy="3970318"/>
          </a:xfrm>
          <a:prstGeom prst="rect">
            <a:avLst/>
          </a:prstGeom>
          <a:noFill/>
        </p:spPr>
        <p:txBody>
          <a:bodyPr wrap="square">
            <a:spAutoFit/>
          </a:bodyPr>
          <a:lstStyle/>
          <a:p>
            <a:endParaRPr lang="en-GB" b="1" dirty="0"/>
          </a:p>
          <a:p>
            <a:r>
              <a:rPr lang="en-GB" b="1" dirty="0"/>
              <a:t>4. Participants …</a:t>
            </a:r>
          </a:p>
          <a:p>
            <a:endParaRPr lang="en-GB" b="1" dirty="0"/>
          </a:p>
          <a:p>
            <a:r>
              <a:rPr lang="en-GB" dirty="0"/>
              <a:t>Are defaulted to basic privileges, such as mic and video sharing, but this can be managed in ‘Settings’ when scheduling or editing the meeting, and even within the session (more to come on this)</a:t>
            </a:r>
          </a:p>
          <a:p>
            <a:endParaRPr lang="en-GB" dirty="0"/>
          </a:p>
          <a:p>
            <a:r>
              <a:rPr lang="en-GB" dirty="0"/>
              <a:t>e.g. </a:t>
            </a:r>
            <a:r>
              <a:rPr lang="en-GB" b="1" dirty="0"/>
              <a:t>Screen share is </a:t>
            </a:r>
            <a:r>
              <a:rPr lang="en-GB" dirty="0"/>
              <a:t>defaulted to OFF for  security. Easily switched to ‘allow’, for individuals or all.</a:t>
            </a:r>
          </a:p>
          <a:p>
            <a:endParaRPr lang="en-GB" dirty="0"/>
          </a:p>
          <a:p>
            <a:endParaRPr lang="en-GB" dirty="0"/>
          </a:p>
        </p:txBody>
      </p:sp>
    </p:spTree>
    <p:extLst>
      <p:ext uri="{BB962C8B-B14F-4D97-AF65-F5344CB8AC3E}">
        <p14:creationId xmlns:p14="http://schemas.microsoft.com/office/powerpoint/2010/main" val="1695322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5">
            <a:extLst>
              <a:ext uri="{FF2B5EF4-FFF2-40B4-BE49-F238E27FC236}">
                <a16:creationId xmlns:a16="http://schemas.microsoft.com/office/drawing/2014/main" id="{20D5D19D-0789-4518-B5DC-D47ADF69D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17">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19" name="Rectangle 18">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3F7ABC4A-C439-4CAF-9BEC-7E6D05F7AD48}"/>
              </a:ext>
            </a:extLst>
          </p:cNvPr>
          <p:cNvSpPr>
            <a:spLocks noGrp="1"/>
          </p:cNvSpPr>
          <p:nvPr>
            <p:ph type="body" sz="half" idx="2"/>
          </p:nvPr>
        </p:nvSpPr>
        <p:spPr>
          <a:xfrm>
            <a:off x="1154653" y="1494631"/>
            <a:ext cx="3932237" cy="3811588"/>
          </a:xfrm>
        </p:spPr>
        <p:txBody>
          <a:bodyPr>
            <a:normAutofit/>
          </a:bodyPr>
          <a:lstStyle/>
          <a:p>
            <a:endParaRPr lang="en-GB" sz="4000" dirty="0"/>
          </a:p>
          <a:p>
            <a:endParaRPr lang="en-GB" sz="4000" dirty="0"/>
          </a:p>
          <a:p>
            <a:r>
              <a:rPr lang="en-GB" sz="4000" b="1" dirty="0"/>
              <a:t>Within session settings  </a:t>
            </a:r>
          </a:p>
        </p:txBody>
      </p:sp>
      <p:pic>
        <p:nvPicPr>
          <p:cNvPr id="3" name="Picture 2" descr="A screenshot of a video game&#10;&#10;Description automatically generated">
            <a:extLst>
              <a:ext uri="{FF2B5EF4-FFF2-40B4-BE49-F238E27FC236}">
                <a16:creationId xmlns:a16="http://schemas.microsoft.com/office/drawing/2014/main" id="{28D49A36-6E1F-4275-BE20-F5DBF436FF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7417" y="1211203"/>
            <a:ext cx="3105173" cy="3886228"/>
          </a:xfrm>
          <a:prstGeom prst="rect">
            <a:avLst/>
          </a:prstGeom>
        </p:spPr>
      </p:pic>
    </p:spTree>
    <p:extLst>
      <p:ext uri="{BB962C8B-B14F-4D97-AF65-F5344CB8AC3E}">
        <p14:creationId xmlns:p14="http://schemas.microsoft.com/office/powerpoint/2010/main" val="695549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564210" y="894725"/>
            <a:ext cx="7063580" cy="50685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C133329E-1766-492E-A27D-884D0BC9F0F2}"/>
              </a:ext>
            </a:extLst>
          </p:cNvPr>
          <p:cNvSpPr txBox="1"/>
          <p:nvPr/>
        </p:nvSpPr>
        <p:spPr>
          <a:xfrm>
            <a:off x="330200" y="730251"/>
            <a:ext cx="1871378" cy="830997"/>
          </a:xfrm>
          <a:prstGeom prst="rect">
            <a:avLst/>
          </a:prstGeom>
          <a:noFill/>
        </p:spPr>
        <p:txBody>
          <a:bodyPr wrap="square" rtlCol="0">
            <a:spAutoFit/>
          </a:bodyPr>
          <a:lstStyle/>
          <a:p>
            <a:r>
              <a:rPr lang="en-GB" sz="2400" b="1" dirty="0"/>
              <a:t>Explore this page…  </a:t>
            </a:r>
          </a:p>
        </p:txBody>
      </p:sp>
    </p:spTree>
    <p:extLst>
      <p:ext uri="{BB962C8B-B14F-4D97-AF65-F5344CB8AC3E}">
        <p14:creationId xmlns:p14="http://schemas.microsoft.com/office/powerpoint/2010/main" val="2296789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7B4E1EBB-5994-4F26-9FE2-5CCE4AFAA9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0378" y="304800"/>
            <a:ext cx="7522057" cy="6858000"/>
          </a:xfrm>
          <a:prstGeom prst="rect">
            <a:avLst/>
          </a:prstGeom>
        </p:spPr>
      </p:pic>
      <p:sp>
        <p:nvSpPr>
          <p:cNvPr id="4" name="TextBox 3">
            <a:extLst>
              <a:ext uri="{FF2B5EF4-FFF2-40B4-BE49-F238E27FC236}">
                <a16:creationId xmlns:a16="http://schemas.microsoft.com/office/drawing/2014/main" id="{880CFC28-DAE5-454C-B9A0-52F8A348AAFB}"/>
              </a:ext>
            </a:extLst>
          </p:cNvPr>
          <p:cNvSpPr txBox="1"/>
          <p:nvPr/>
        </p:nvSpPr>
        <p:spPr>
          <a:xfrm>
            <a:off x="4046481" y="2616011"/>
            <a:ext cx="3909849" cy="923330"/>
          </a:xfrm>
          <a:prstGeom prst="rect">
            <a:avLst/>
          </a:prstGeom>
          <a:noFill/>
        </p:spPr>
        <p:txBody>
          <a:bodyPr wrap="square" rtlCol="0">
            <a:spAutoFit/>
          </a:bodyPr>
          <a:lstStyle/>
          <a:p>
            <a:r>
              <a:rPr lang="en-GB" sz="5400" b="1" dirty="0"/>
              <a:t>HIT RECORD!</a:t>
            </a:r>
          </a:p>
        </p:txBody>
      </p:sp>
    </p:spTree>
    <p:extLst>
      <p:ext uri="{BB962C8B-B14F-4D97-AF65-F5344CB8AC3E}">
        <p14:creationId xmlns:p14="http://schemas.microsoft.com/office/powerpoint/2010/main" val="24154806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5">
            <a:extLst>
              <a:ext uri="{FF2B5EF4-FFF2-40B4-BE49-F238E27FC236}">
                <a16:creationId xmlns:a16="http://schemas.microsoft.com/office/drawing/2014/main" id="{20D5D19D-0789-4518-B5DC-D47ADF69D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17">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19" name="Rectangle 18">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3F7ABC4A-C439-4CAF-9BEC-7E6D05F7AD48}"/>
              </a:ext>
            </a:extLst>
          </p:cNvPr>
          <p:cNvSpPr>
            <a:spLocks noGrp="1"/>
          </p:cNvSpPr>
          <p:nvPr>
            <p:ph type="body" sz="half" idx="2"/>
          </p:nvPr>
        </p:nvSpPr>
        <p:spPr>
          <a:xfrm>
            <a:off x="1108631" y="1494631"/>
            <a:ext cx="3932237" cy="3811588"/>
          </a:xfrm>
        </p:spPr>
        <p:txBody>
          <a:bodyPr>
            <a:normAutofit/>
          </a:bodyPr>
          <a:lstStyle/>
          <a:p>
            <a:endParaRPr lang="en-GB" sz="4000" dirty="0"/>
          </a:p>
          <a:p>
            <a:endParaRPr lang="en-GB" sz="4000" dirty="0"/>
          </a:p>
          <a:p>
            <a:r>
              <a:rPr lang="en-GB" sz="4000" b="1" dirty="0"/>
              <a:t>Joining Info </a:t>
            </a:r>
          </a:p>
        </p:txBody>
      </p:sp>
      <p:pic>
        <p:nvPicPr>
          <p:cNvPr id="6" name="Picture 5">
            <a:extLst>
              <a:ext uri="{FF2B5EF4-FFF2-40B4-BE49-F238E27FC236}">
                <a16:creationId xmlns:a16="http://schemas.microsoft.com/office/drawing/2014/main" id="{DF887414-9106-498C-8FBF-FDBB42A8978E}"/>
              </a:ext>
            </a:extLst>
          </p:cNvPr>
          <p:cNvPicPr>
            <a:picLocks noChangeAspect="1"/>
          </p:cNvPicPr>
          <p:nvPr/>
        </p:nvPicPr>
        <p:blipFill>
          <a:blip r:embed="rId3"/>
          <a:stretch>
            <a:fillRect/>
          </a:stretch>
        </p:blipFill>
        <p:spPr>
          <a:xfrm>
            <a:off x="5806635" y="630554"/>
            <a:ext cx="5767715" cy="4151419"/>
          </a:xfrm>
          <a:prstGeom prst="rect">
            <a:avLst/>
          </a:prstGeom>
        </p:spPr>
      </p:pic>
      <p:cxnSp>
        <p:nvCxnSpPr>
          <p:cNvPr id="3" name="Straight Arrow Connector 2">
            <a:extLst>
              <a:ext uri="{FF2B5EF4-FFF2-40B4-BE49-F238E27FC236}">
                <a16:creationId xmlns:a16="http://schemas.microsoft.com/office/drawing/2014/main" id="{F3C7C410-631E-4C06-AD18-013F856D7922}"/>
              </a:ext>
            </a:extLst>
          </p:cNvPr>
          <p:cNvCxnSpPr>
            <a:cxnSpLocks/>
          </p:cNvCxnSpPr>
          <p:nvPr/>
        </p:nvCxnSpPr>
        <p:spPr>
          <a:xfrm>
            <a:off x="4907688" y="3827777"/>
            <a:ext cx="8673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8D33D481-1B85-42CA-BF22-00E8B128DBB8}"/>
              </a:ext>
            </a:extLst>
          </p:cNvPr>
          <p:cNvCxnSpPr>
            <a:cxnSpLocks/>
          </p:cNvCxnSpPr>
          <p:nvPr/>
        </p:nvCxnSpPr>
        <p:spPr>
          <a:xfrm>
            <a:off x="4907688" y="4219664"/>
            <a:ext cx="89894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4085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5">
            <a:extLst>
              <a:ext uri="{FF2B5EF4-FFF2-40B4-BE49-F238E27FC236}">
                <a16:creationId xmlns:a16="http://schemas.microsoft.com/office/drawing/2014/main" id="{20D5D19D-0789-4518-B5DC-D47ADF69D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17">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19" name="Rectangle 18">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3F7ABC4A-C439-4CAF-9BEC-7E6D05F7AD48}"/>
              </a:ext>
            </a:extLst>
          </p:cNvPr>
          <p:cNvSpPr>
            <a:spLocks noGrp="1"/>
          </p:cNvSpPr>
          <p:nvPr>
            <p:ph type="body" sz="half" idx="2"/>
          </p:nvPr>
        </p:nvSpPr>
        <p:spPr>
          <a:xfrm>
            <a:off x="1154653" y="1494631"/>
            <a:ext cx="3932237" cy="3811588"/>
          </a:xfrm>
        </p:spPr>
        <p:txBody>
          <a:bodyPr>
            <a:normAutofit/>
          </a:bodyPr>
          <a:lstStyle/>
          <a:p>
            <a:endParaRPr lang="en-GB" sz="4000" dirty="0"/>
          </a:p>
          <a:p>
            <a:endParaRPr lang="en-GB" sz="4000" dirty="0"/>
          </a:p>
          <a:p>
            <a:r>
              <a:rPr lang="en-GB" sz="4000" b="1" dirty="0"/>
              <a:t>Ways to share the joining info </a:t>
            </a:r>
          </a:p>
        </p:txBody>
      </p:sp>
      <p:sp>
        <p:nvSpPr>
          <p:cNvPr id="2" name="TextBox 1">
            <a:extLst>
              <a:ext uri="{FF2B5EF4-FFF2-40B4-BE49-F238E27FC236}">
                <a16:creationId xmlns:a16="http://schemas.microsoft.com/office/drawing/2014/main" id="{DEACD6BC-3836-48AC-9D1B-9AB538B27468}"/>
              </a:ext>
            </a:extLst>
          </p:cNvPr>
          <p:cNvSpPr txBox="1"/>
          <p:nvPr/>
        </p:nvSpPr>
        <p:spPr>
          <a:xfrm>
            <a:off x="5828167" y="1000853"/>
            <a:ext cx="5065358" cy="4801314"/>
          </a:xfrm>
          <a:prstGeom prst="rect">
            <a:avLst/>
          </a:prstGeom>
          <a:noFill/>
        </p:spPr>
        <p:txBody>
          <a:bodyPr wrap="square" rtlCol="0">
            <a:spAutoFit/>
          </a:bodyPr>
          <a:lstStyle/>
          <a:p>
            <a:endParaRPr lang="en-GB" dirty="0"/>
          </a:p>
          <a:p>
            <a:r>
              <a:rPr lang="en-GB" b="1" dirty="0"/>
              <a:t>If scheduled from your account, you can use Outlook/Email/Meeting Requests:-</a:t>
            </a:r>
          </a:p>
          <a:p>
            <a:endParaRPr lang="en-GB" dirty="0"/>
          </a:p>
          <a:p>
            <a:r>
              <a:rPr lang="en-GB" dirty="0"/>
              <a:t> </a:t>
            </a:r>
          </a:p>
          <a:p>
            <a:r>
              <a:rPr lang="en-GB" dirty="0"/>
              <a:t>1. With Outlook integration, a meeting request will automatically generate allowing you to add participants individually or via a mailing list</a:t>
            </a:r>
          </a:p>
          <a:p>
            <a:endParaRPr lang="en-GB" dirty="0"/>
          </a:p>
          <a:p>
            <a:r>
              <a:rPr lang="en-GB" dirty="0"/>
              <a:t>2.  Or ‘Copy the invitation’ or manually extract the invitation text &amp; paste it into an email message</a:t>
            </a:r>
          </a:p>
          <a:p>
            <a:endParaRPr lang="en-GB" dirty="0"/>
          </a:p>
          <a:p>
            <a:r>
              <a:rPr lang="en-GB" dirty="0"/>
              <a:t> </a:t>
            </a:r>
          </a:p>
          <a:p>
            <a:endParaRPr lang="en-GB" dirty="0"/>
          </a:p>
          <a:p>
            <a:r>
              <a:rPr lang="en-GB" dirty="0"/>
              <a:t>  </a:t>
            </a:r>
          </a:p>
          <a:p>
            <a:endParaRPr lang="en-GB" dirty="0"/>
          </a:p>
          <a:p>
            <a:endParaRPr lang="en-GB" dirty="0"/>
          </a:p>
        </p:txBody>
      </p:sp>
    </p:spTree>
    <p:extLst>
      <p:ext uri="{BB962C8B-B14F-4D97-AF65-F5344CB8AC3E}">
        <p14:creationId xmlns:p14="http://schemas.microsoft.com/office/powerpoint/2010/main" val="171136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5">
            <a:extLst>
              <a:ext uri="{FF2B5EF4-FFF2-40B4-BE49-F238E27FC236}">
                <a16:creationId xmlns:a16="http://schemas.microsoft.com/office/drawing/2014/main" id="{20D5D19D-0789-4518-B5DC-D47ADF69D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17">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19" name="Rectangle 18">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3F7ABC4A-C439-4CAF-9BEC-7E6D05F7AD48}"/>
              </a:ext>
            </a:extLst>
          </p:cNvPr>
          <p:cNvSpPr>
            <a:spLocks noGrp="1"/>
          </p:cNvSpPr>
          <p:nvPr>
            <p:ph type="body" sz="half" idx="2"/>
          </p:nvPr>
        </p:nvSpPr>
        <p:spPr>
          <a:xfrm>
            <a:off x="1154653" y="1494631"/>
            <a:ext cx="3932237" cy="3811588"/>
          </a:xfrm>
        </p:spPr>
        <p:txBody>
          <a:bodyPr>
            <a:normAutofit/>
          </a:bodyPr>
          <a:lstStyle/>
          <a:p>
            <a:endParaRPr lang="en-GB" sz="4000" dirty="0"/>
          </a:p>
          <a:p>
            <a:endParaRPr lang="en-GB" sz="4000" dirty="0"/>
          </a:p>
          <a:p>
            <a:r>
              <a:rPr lang="en-GB" sz="4000" b="1" dirty="0"/>
              <a:t>Ways to share the joining info</a:t>
            </a:r>
          </a:p>
        </p:txBody>
      </p:sp>
      <p:sp>
        <p:nvSpPr>
          <p:cNvPr id="2" name="TextBox 1">
            <a:extLst>
              <a:ext uri="{FF2B5EF4-FFF2-40B4-BE49-F238E27FC236}">
                <a16:creationId xmlns:a16="http://schemas.microsoft.com/office/drawing/2014/main" id="{DEACD6BC-3836-48AC-9D1B-9AB538B27468}"/>
              </a:ext>
            </a:extLst>
          </p:cNvPr>
          <p:cNvSpPr txBox="1"/>
          <p:nvPr/>
        </p:nvSpPr>
        <p:spPr>
          <a:xfrm>
            <a:off x="5881665" y="1339941"/>
            <a:ext cx="5065358" cy="5909310"/>
          </a:xfrm>
          <a:prstGeom prst="rect">
            <a:avLst/>
          </a:prstGeom>
          <a:noFill/>
        </p:spPr>
        <p:txBody>
          <a:bodyPr wrap="square" rtlCol="0">
            <a:spAutoFit/>
          </a:bodyPr>
          <a:lstStyle/>
          <a:p>
            <a:endParaRPr lang="en-GB" dirty="0"/>
          </a:p>
          <a:p>
            <a:r>
              <a:rPr lang="en-GB" b="1" dirty="0"/>
              <a:t>Scheduling Meetings in Canvas </a:t>
            </a:r>
          </a:p>
          <a:p>
            <a:endParaRPr lang="en-GB" dirty="0"/>
          </a:p>
          <a:p>
            <a:r>
              <a:rPr lang="en-GB" dirty="0"/>
              <a:t>If you have a Canvas course for the intended audience, this is the best way</a:t>
            </a:r>
          </a:p>
          <a:p>
            <a:endParaRPr lang="en-GB" dirty="0"/>
          </a:p>
          <a:p>
            <a:r>
              <a:rPr lang="en-GB" dirty="0"/>
              <a:t>The form looks similar (Some screenshots to follow) </a:t>
            </a:r>
          </a:p>
          <a:p>
            <a:endParaRPr lang="en-GB" dirty="0"/>
          </a:p>
          <a:p>
            <a:r>
              <a:rPr lang="en-GB" dirty="0"/>
              <a:t>The link will be embedded in the course and it’s calendar -  best for large numbers of students. </a:t>
            </a:r>
          </a:p>
          <a:p>
            <a:endParaRPr lang="en-GB" dirty="0"/>
          </a:p>
          <a:p>
            <a:r>
              <a:rPr lang="en-GB" dirty="0"/>
              <a:t>All Zoom meetings booked on Canvas have the recordings automatically uploaded to Panopto (if recorded).</a:t>
            </a:r>
          </a:p>
          <a:p>
            <a:endParaRPr lang="en-GB" dirty="0"/>
          </a:p>
          <a:p>
            <a:endParaRPr lang="en-GB" dirty="0"/>
          </a:p>
          <a:p>
            <a:r>
              <a:rPr lang="en-GB" dirty="0"/>
              <a:t> </a:t>
            </a:r>
          </a:p>
          <a:p>
            <a:endParaRPr lang="en-GB" dirty="0"/>
          </a:p>
          <a:p>
            <a:r>
              <a:rPr lang="en-GB" dirty="0"/>
              <a:t>  </a:t>
            </a:r>
          </a:p>
          <a:p>
            <a:endParaRPr lang="en-GB" dirty="0"/>
          </a:p>
          <a:p>
            <a:endParaRPr lang="en-GB" dirty="0"/>
          </a:p>
        </p:txBody>
      </p:sp>
    </p:spTree>
    <p:extLst>
      <p:ext uri="{BB962C8B-B14F-4D97-AF65-F5344CB8AC3E}">
        <p14:creationId xmlns:p14="http://schemas.microsoft.com/office/powerpoint/2010/main" val="260197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5">
            <a:extLst>
              <a:ext uri="{FF2B5EF4-FFF2-40B4-BE49-F238E27FC236}">
                <a16:creationId xmlns:a16="http://schemas.microsoft.com/office/drawing/2014/main" id="{20D5D19D-0789-4518-B5DC-D47ADF69D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17">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19" name="Rectangle 18">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3F7ABC4A-C439-4CAF-9BEC-7E6D05F7AD48}"/>
              </a:ext>
            </a:extLst>
          </p:cNvPr>
          <p:cNvSpPr>
            <a:spLocks noGrp="1"/>
          </p:cNvSpPr>
          <p:nvPr>
            <p:ph type="body" sz="half" idx="2"/>
          </p:nvPr>
        </p:nvSpPr>
        <p:spPr>
          <a:xfrm>
            <a:off x="1347456" y="1353836"/>
            <a:ext cx="3932237" cy="3811588"/>
          </a:xfrm>
        </p:spPr>
        <p:txBody>
          <a:bodyPr>
            <a:normAutofit/>
          </a:bodyPr>
          <a:lstStyle/>
          <a:p>
            <a:endParaRPr lang="en-GB" sz="4000" dirty="0"/>
          </a:p>
          <a:p>
            <a:endParaRPr lang="en-GB" sz="4000" dirty="0"/>
          </a:p>
          <a:p>
            <a:r>
              <a:rPr lang="en-GB" sz="4000" b="1" dirty="0"/>
              <a:t>Ways to share the joining info</a:t>
            </a:r>
          </a:p>
        </p:txBody>
      </p:sp>
      <p:sp>
        <p:nvSpPr>
          <p:cNvPr id="2" name="TextBox 1">
            <a:extLst>
              <a:ext uri="{FF2B5EF4-FFF2-40B4-BE49-F238E27FC236}">
                <a16:creationId xmlns:a16="http://schemas.microsoft.com/office/drawing/2014/main" id="{DEACD6BC-3836-48AC-9D1B-9AB538B27468}"/>
              </a:ext>
            </a:extLst>
          </p:cNvPr>
          <p:cNvSpPr txBox="1"/>
          <p:nvPr/>
        </p:nvSpPr>
        <p:spPr>
          <a:xfrm>
            <a:off x="5881665" y="758536"/>
            <a:ext cx="5065358" cy="5909310"/>
          </a:xfrm>
          <a:prstGeom prst="rect">
            <a:avLst/>
          </a:prstGeom>
          <a:noFill/>
        </p:spPr>
        <p:txBody>
          <a:bodyPr wrap="square" rtlCol="0">
            <a:spAutoFit/>
          </a:bodyPr>
          <a:lstStyle/>
          <a:p>
            <a:endParaRPr lang="en-GB" dirty="0"/>
          </a:p>
          <a:p>
            <a:endParaRPr lang="en-GB" dirty="0"/>
          </a:p>
          <a:p>
            <a:endParaRPr lang="en-GB" dirty="0"/>
          </a:p>
          <a:p>
            <a:endParaRPr lang="en-GB" dirty="0"/>
          </a:p>
          <a:p>
            <a:r>
              <a:rPr lang="en-GB" b="1" dirty="0"/>
              <a:t>Zoom Registration </a:t>
            </a:r>
          </a:p>
          <a:p>
            <a:endParaRPr lang="en-GB" dirty="0"/>
          </a:p>
          <a:p>
            <a:r>
              <a:rPr lang="en-GB" dirty="0"/>
              <a:t>You can create a </a:t>
            </a:r>
            <a:r>
              <a:rPr lang="en-GB" b="1" dirty="0"/>
              <a:t>Zoom registration link </a:t>
            </a:r>
            <a:r>
              <a:rPr lang="en-GB" dirty="0"/>
              <a:t>to go with a meeting (covered in our Advanced Sessions). </a:t>
            </a:r>
          </a:p>
          <a:p>
            <a:endParaRPr lang="en-GB" dirty="0"/>
          </a:p>
          <a:p>
            <a:r>
              <a:rPr lang="en-GB" dirty="0"/>
              <a:t>The link goes out by email with the registration confirmation. </a:t>
            </a:r>
          </a:p>
          <a:p>
            <a:endParaRPr lang="en-GB" dirty="0"/>
          </a:p>
          <a:p>
            <a:r>
              <a:rPr lang="en-GB" dirty="0"/>
              <a:t>This has some benefits, but only if you don’t have a  Canvas course.   </a:t>
            </a:r>
          </a:p>
          <a:p>
            <a:endParaRPr lang="en-GB" dirty="0"/>
          </a:p>
          <a:p>
            <a:endParaRPr lang="en-GB" dirty="0"/>
          </a:p>
          <a:p>
            <a:r>
              <a:rPr lang="en-GB" dirty="0"/>
              <a:t> </a:t>
            </a:r>
          </a:p>
          <a:p>
            <a:endParaRPr lang="en-GB" dirty="0"/>
          </a:p>
          <a:p>
            <a:r>
              <a:rPr lang="en-GB" dirty="0"/>
              <a:t>  </a:t>
            </a:r>
          </a:p>
          <a:p>
            <a:endParaRPr lang="en-GB" dirty="0"/>
          </a:p>
          <a:p>
            <a:endParaRPr lang="en-GB" dirty="0"/>
          </a:p>
        </p:txBody>
      </p:sp>
    </p:spTree>
    <p:extLst>
      <p:ext uri="{BB962C8B-B14F-4D97-AF65-F5344CB8AC3E}">
        <p14:creationId xmlns:p14="http://schemas.microsoft.com/office/powerpoint/2010/main" val="342874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5">
            <a:extLst>
              <a:ext uri="{FF2B5EF4-FFF2-40B4-BE49-F238E27FC236}">
                <a16:creationId xmlns:a16="http://schemas.microsoft.com/office/drawing/2014/main" id="{20D5D19D-0789-4518-B5DC-D47ADF69D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17">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19" name="Rectangle 18">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3F7ABC4A-C439-4CAF-9BEC-7E6D05F7AD48}"/>
              </a:ext>
            </a:extLst>
          </p:cNvPr>
          <p:cNvSpPr>
            <a:spLocks noGrp="1"/>
          </p:cNvSpPr>
          <p:nvPr>
            <p:ph type="body" sz="half" idx="2"/>
          </p:nvPr>
        </p:nvSpPr>
        <p:spPr>
          <a:xfrm>
            <a:off x="1154653" y="1494631"/>
            <a:ext cx="3932237" cy="3811588"/>
          </a:xfrm>
        </p:spPr>
        <p:txBody>
          <a:bodyPr>
            <a:normAutofit/>
          </a:bodyPr>
          <a:lstStyle/>
          <a:p>
            <a:endParaRPr lang="en-GB" sz="4000" dirty="0"/>
          </a:p>
          <a:p>
            <a:endParaRPr lang="en-GB" sz="4000" dirty="0"/>
          </a:p>
          <a:p>
            <a:r>
              <a:rPr lang="en-GB" sz="4000" b="1" dirty="0"/>
              <a:t>Ways to share the joining info</a:t>
            </a:r>
          </a:p>
        </p:txBody>
      </p:sp>
      <p:sp>
        <p:nvSpPr>
          <p:cNvPr id="2" name="TextBox 1">
            <a:extLst>
              <a:ext uri="{FF2B5EF4-FFF2-40B4-BE49-F238E27FC236}">
                <a16:creationId xmlns:a16="http://schemas.microsoft.com/office/drawing/2014/main" id="{DEACD6BC-3836-48AC-9D1B-9AB538B27468}"/>
              </a:ext>
            </a:extLst>
          </p:cNvPr>
          <p:cNvSpPr txBox="1"/>
          <p:nvPr/>
        </p:nvSpPr>
        <p:spPr>
          <a:xfrm>
            <a:off x="5881665" y="758536"/>
            <a:ext cx="5065358" cy="3139321"/>
          </a:xfrm>
          <a:prstGeom prst="rect">
            <a:avLst/>
          </a:prstGeom>
          <a:noFill/>
        </p:spPr>
        <p:txBody>
          <a:bodyPr wrap="square" rtlCol="0">
            <a:spAutoFit/>
          </a:bodyPr>
          <a:lstStyle/>
          <a:p>
            <a:endParaRPr lang="en-GB" dirty="0"/>
          </a:p>
          <a:p>
            <a:endParaRPr lang="en-GB" dirty="0"/>
          </a:p>
          <a:p>
            <a:endParaRPr lang="en-GB" dirty="0"/>
          </a:p>
          <a:p>
            <a:r>
              <a:rPr lang="en-GB" b="1" dirty="0"/>
              <a:t>Inviting from within a live session  </a:t>
            </a:r>
          </a:p>
          <a:p>
            <a:endParaRPr lang="en-GB" dirty="0"/>
          </a:p>
          <a:p>
            <a:r>
              <a:rPr lang="en-GB" dirty="0"/>
              <a:t>For individuals/very small numbers, view this like a telephone call. </a:t>
            </a:r>
          </a:p>
          <a:p>
            <a:r>
              <a:rPr lang="en-GB" dirty="0"/>
              <a:t> </a:t>
            </a:r>
          </a:p>
          <a:p>
            <a:endParaRPr lang="en-GB" dirty="0"/>
          </a:p>
          <a:p>
            <a:endParaRPr lang="en-GB" dirty="0"/>
          </a:p>
          <a:p>
            <a:endParaRPr lang="en-GB" dirty="0"/>
          </a:p>
        </p:txBody>
      </p:sp>
    </p:spTree>
    <p:extLst>
      <p:ext uri="{BB962C8B-B14F-4D97-AF65-F5344CB8AC3E}">
        <p14:creationId xmlns:p14="http://schemas.microsoft.com/office/powerpoint/2010/main" val="120053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5">
            <a:extLst>
              <a:ext uri="{FF2B5EF4-FFF2-40B4-BE49-F238E27FC236}">
                <a16:creationId xmlns:a16="http://schemas.microsoft.com/office/drawing/2014/main" id="{20D5D19D-0789-4518-B5DC-D47ADF69D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17">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19" name="Rectangle 18">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3F7ABC4A-C439-4CAF-9BEC-7E6D05F7AD48}"/>
              </a:ext>
            </a:extLst>
          </p:cNvPr>
          <p:cNvSpPr>
            <a:spLocks noGrp="1"/>
          </p:cNvSpPr>
          <p:nvPr>
            <p:ph type="body" sz="half" idx="2"/>
          </p:nvPr>
        </p:nvSpPr>
        <p:spPr>
          <a:xfrm>
            <a:off x="1154653" y="1494631"/>
            <a:ext cx="3932237" cy="3811588"/>
          </a:xfrm>
        </p:spPr>
        <p:txBody>
          <a:bodyPr>
            <a:normAutofit/>
          </a:bodyPr>
          <a:lstStyle/>
          <a:p>
            <a:endParaRPr lang="en-GB" sz="4000" dirty="0"/>
          </a:p>
          <a:p>
            <a:endParaRPr lang="en-GB" sz="4000" dirty="0"/>
          </a:p>
          <a:p>
            <a:r>
              <a:rPr lang="en-GB" sz="4000" b="1" dirty="0"/>
              <a:t>Ways </a:t>
            </a:r>
            <a:r>
              <a:rPr lang="en-GB" sz="4000" b="1" dirty="0">
                <a:solidFill>
                  <a:srgbClr val="FF0000"/>
                </a:solidFill>
              </a:rPr>
              <a:t>NOT</a:t>
            </a:r>
            <a:r>
              <a:rPr lang="en-GB" sz="4000" b="1" dirty="0"/>
              <a:t> to share the joining info</a:t>
            </a:r>
          </a:p>
        </p:txBody>
      </p:sp>
      <p:sp>
        <p:nvSpPr>
          <p:cNvPr id="2" name="TextBox 1">
            <a:extLst>
              <a:ext uri="{FF2B5EF4-FFF2-40B4-BE49-F238E27FC236}">
                <a16:creationId xmlns:a16="http://schemas.microsoft.com/office/drawing/2014/main" id="{DEACD6BC-3836-48AC-9D1B-9AB538B27468}"/>
              </a:ext>
            </a:extLst>
          </p:cNvPr>
          <p:cNvSpPr txBox="1"/>
          <p:nvPr/>
        </p:nvSpPr>
        <p:spPr>
          <a:xfrm>
            <a:off x="5881665" y="1494631"/>
            <a:ext cx="5065358" cy="3108543"/>
          </a:xfrm>
          <a:prstGeom prst="rect">
            <a:avLst/>
          </a:prstGeom>
          <a:noFill/>
        </p:spPr>
        <p:txBody>
          <a:bodyPr wrap="square" rtlCol="0">
            <a:spAutoFit/>
          </a:bodyPr>
          <a:lstStyle/>
          <a:p>
            <a:endParaRPr lang="en-GB" dirty="0"/>
          </a:p>
          <a:p>
            <a:endParaRPr lang="en-GB" dirty="0"/>
          </a:p>
          <a:p>
            <a:r>
              <a:rPr lang="en-GB" sz="4000" b="1" dirty="0">
                <a:solidFill>
                  <a:srgbClr val="FF0000"/>
                </a:solidFill>
              </a:rPr>
              <a:t>AVOID</a:t>
            </a:r>
            <a:r>
              <a:rPr lang="en-GB" sz="4000" dirty="0"/>
              <a:t> SHARING LINKS (OR STREAMING SESSIONS) ON SOCIAL MEDIA </a:t>
            </a:r>
          </a:p>
        </p:txBody>
      </p:sp>
    </p:spTree>
    <p:extLst>
      <p:ext uri="{BB962C8B-B14F-4D97-AF65-F5344CB8AC3E}">
        <p14:creationId xmlns:p14="http://schemas.microsoft.com/office/powerpoint/2010/main" val="962537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64553E-95B7-45E2-89F6-9CF3AD399728}"/>
              </a:ext>
            </a:extLst>
          </p:cNvPr>
          <p:cNvSpPr txBox="1"/>
          <p:nvPr/>
        </p:nvSpPr>
        <p:spPr>
          <a:xfrm>
            <a:off x="1633111" y="1895141"/>
            <a:ext cx="9275975" cy="3416320"/>
          </a:xfrm>
          <a:prstGeom prst="rect">
            <a:avLst/>
          </a:prstGeom>
          <a:noFill/>
        </p:spPr>
        <p:txBody>
          <a:bodyPr wrap="square" rtlCol="0">
            <a:spAutoFit/>
          </a:bodyPr>
          <a:lstStyle/>
          <a:p>
            <a:pPr algn="ctr"/>
            <a:r>
              <a:rPr lang="en-GB" sz="7200" dirty="0"/>
              <a:t>Zoom - Web Version</a:t>
            </a:r>
          </a:p>
          <a:p>
            <a:pPr algn="ctr"/>
            <a:r>
              <a:rPr lang="en-GB" sz="7200" dirty="0"/>
              <a:t> </a:t>
            </a:r>
            <a:r>
              <a:rPr lang="en-GB" sz="4800" dirty="0">
                <a:hlinkClick r:id="rId3"/>
              </a:rPr>
              <a:t>https://swanseauniversity.zoom.us/</a:t>
            </a:r>
            <a:endParaRPr lang="en-GB" sz="4800" dirty="0"/>
          </a:p>
          <a:p>
            <a:pPr algn="ctr"/>
            <a:endParaRPr lang="en-GB" sz="7200" dirty="0"/>
          </a:p>
        </p:txBody>
      </p:sp>
    </p:spTree>
    <p:extLst>
      <p:ext uri="{BB962C8B-B14F-4D97-AF65-F5344CB8AC3E}">
        <p14:creationId xmlns:p14="http://schemas.microsoft.com/office/powerpoint/2010/main" val="2515919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5DE82B-EE58-444C-8188-891FB781AF46}"/>
              </a:ext>
            </a:extLst>
          </p:cNvPr>
          <p:cNvPicPr>
            <a:picLocks noChangeAspect="1"/>
          </p:cNvPicPr>
          <p:nvPr/>
        </p:nvPicPr>
        <p:blipFill rotWithShape="1">
          <a:blip r:embed="rId3"/>
          <a:srcRect t="22890" r="1" b="16111"/>
          <a:stretch/>
        </p:blipFill>
        <p:spPr>
          <a:xfrm>
            <a:off x="643467" y="643467"/>
            <a:ext cx="10905066" cy="5571066"/>
          </a:xfrm>
          <a:prstGeom prst="rect">
            <a:avLst/>
          </a:prstGeom>
        </p:spPr>
      </p:pic>
    </p:spTree>
    <p:extLst>
      <p:ext uri="{BB962C8B-B14F-4D97-AF65-F5344CB8AC3E}">
        <p14:creationId xmlns:p14="http://schemas.microsoft.com/office/powerpoint/2010/main" val="11038512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F4489B-41B6-466D-BD06-EA0129565379}"/>
              </a:ext>
            </a:extLst>
          </p:cNvPr>
          <p:cNvPicPr>
            <a:picLocks noChangeAspect="1"/>
          </p:cNvPicPr>
          <p:nvPr/>
        </p:nvPicPr>
        <p:blipFill rotWithShape="1">
          <a:blip r:embed="rId3"/>
          <a:srcRect b="10000"/>
          <a:stretch/>
        </p:blipFill>
        <p:spPr>
          <a:xfrm>
            <a:off x="1143938" y="643466"/>
            <a:ext cx="9904124" cy="5571067"/>
          </a:xfrm>
          <a:prstGeom prst="rect">
            <a:avLst/>
          </a:prstGeom>
        </p:spPr>
      </p:pic>
    </p:spTree>
    <p:extLst>
      <p:ext uri="{BB962C8B-B14F-4D97-AF65-F5344CB8AC3E}">
        <p14:creationId xmlns:p14="http://schemas.microsoft.com/office/powerpoint/2010/main" val="34459631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028" name="Picture 4" descr="Maastricht University Replaces Its Learning Management System With ...">
            <a:extLst>
              <a:ext uri="{FF2B5EF4-FFF2-40B4-BE49-F238E27FC236}">
                <a16:creationId xmlns:a16="http://schemas.microsoft.com/office/drawing/2014/main" id="{D16ED373-86D2-4F81-9129-EAA5E4259A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03" r="1" b="1"/>
          <a:stretch/>
        </p:blipFill>
        <p:spPr bwMode="auto">
          <a:xfrm>
            <a:off x="321733" y="271284"/>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43323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4EB77B-77B3-4DFB-917A-7986FD2E0720}"/>
              </a:ext>
            </a:extLst>
          </p:cNvPr>
          <p:cNvSpPr>
            <a:spLocks noGrp="1"/>
          </p:cNvSpPr>
          <p:nvPr>
            <p:ph type="title"/>
          </p:nvPr>
        </p:nvSpPr>
        <p:spPr>
          <a:xfrm>
            <a:off x="686834" y="591344"/>
            <a:ext cx="3200400" cy="5585619"/>
          </a:xfrm>
        </p:spPr>
        <p:txBody>
          <a:bodyPr>
            <a:normAutofit/>
          </a:bodyPr>
          <a:lstStyle/>
          <a:p>
            <a:r>
              <a:rPr lang="en-GB" dirty="0">
                <a:solidFill>
                  <a:srgbClr val="FFFFFF"/>
                </a:solidFill>
              </a:rPr>
              <a:t>SALT </a:t>
            </a:r>
            <a:br>
              <a:rPr lang="en-GB" dirty="0">
                <a:solidFill>
                  <a:srgbClr val="FFFFFF"/>
                </a:solidFill>
              </a:rPr>
            </a:br>
            <a:br>
              <a:rPr lang="en-GB" dirty="0">
                <a:solidFill>
                  <a:srgbClr val="FFFFFF"/>
                </a:solidFill>
              </a:rPr>
            </a:br>
            <a:r>
              <a:rPr lang="en-GB" dirty="0">
                <a:solidFill>
                  <a:srgbClr val="FFFFFF"/>
                </a:solidFill>
              </a:rPr>
              <a:t>Supporting you in your teaching </a:t>
            </a:r>
            <a:br>
              <a:rPr lang="en-GB" dirty="0">
                <a:solidFill>
                  <a:srgbClr val="FFFFFF"/>
                </a:solidFill>
              </a:rPr>
            </a:br>
            <a:br>
              <a:rPr lang="en-GB" dirty="0">
                <a:solidFill>
                  <a:srgbClr val="FFFFFF"/>
                </a:solidFill>
              </a:rPr>
            </a:br>
            <a:endParaRPr lang="en-GB" sz="2800"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Content Placeholder 6">
            <a:extLst>
              <a:ext uri="{FF2B5EF4-FFF2-40B4-BE49-F238E27FC236}">
                <a16:creationId xmlns:a16="http://schemas.microsoft.com/office/drawing/2014/main" id="{719729A0-270E-4DDA-A06B-88117BBDF84B}"/>
              </a:ext>
            </a:extLst>
          </p:cNvPr>
          <p:cNvSpPr>
            <a:spLocks noGrp="1"/>
          </p:cNvSpPr>
          <p:nvPr>
            <p:ph idx="1"/>
          </p:nvPr>
        </p:nvSpPr>
        <p:spPr>
          <a:xfrm>
            <a:off x="4446383" y="1391444"/>
            <a:ext cx="6712201" cy="5383212"/>
          </a:xfrm>
        </p:spPr>
        <p:txBody>
          <a:bodyPr>
            <a:normAutofit/>
          </a:bodyPr>
          <a:lstStyle/>
          <a:p>
            <a:pPr marL="0" indent="0">
              <a:buNone/>
            </a:pPr>
            <a:r>
              <a:rPr lang="en-GB" dirty="0">
                <a:solidFill>
                  <a:srgbClr val="0563C1"/>
                </a:solidFill>
                <a:hlinkClick r:id="rId3">
                  <a:extLst>
                    <a:ext uri="{A12FA001-AC4F-418D-AE19-62706E023703}">
                      <ahyp:hlinkClr xmlns:ahyp="http://schemas.microsoft.com/office/drawing/2018/hyperlinkcolor" val="tx"/>
                    </a:ext>
                  </a:extLst>
                </a:hlinkClick>
              </a:rPr>
              <a:t>salt@swansea.ac.uk</a:t>
            </a:r>
            <a:endParaRPr lang="en-GB" dirty="0">
              <a:solidFill>
                <a:srgbClr val="0563C1"/>
              </a:solidFill>
            </a:endParaRPr>
          </a:p>
          <a:p>
            <a:pPr marL="0" indent="0">
              <a:buNone/>
            </a:pPr>
            <a:endParaRPr lang="en-GB" dirty="0"/>
          </a:p>
          <a:p>
            <a:pPr marL="0" indent="0">
              <a:buNone/>
            </a:pPr>
            <a:r>
              <a:rPr lang="en-GB" dirty="0"/>
              <a:t>Rhian Ellis, Academic Developer, SALT</a:t>
            </a:r>
          </a:p>
          <a:p>
            <a:pPr marL="0" indent="0">
              <a:buNone/>
            </a:pPr>
            <a:r>
              <a:rPr lang="en-GB" dirty="0">
                <a:hlinkClick r:id="rId4"/>
              </a:rPr>
              <a:t>r.e.ellis@swansea.ac.uk</a:t>
            </a:r>
            <a:endParaRPr lang="en-GB" dirty="0"/>
          </a:p>
          <a:p>
            <a:pPr marL="0" indent="0">
              <a:buNone/>
            </a:pPr>
            <a:endParaRPr lang="en-GB" dirty="0"/>
          </a:p>
          <a:p>
            <a:pPr marL="0" indent="0">
              <a:buNone/>
            </a:pPr>
            <a:r>
              <a:rPr lang="en-GB" dirty="0"/>
              <a:t>Suzanne Wells, Senior Academic Developer </a:t>
            </a:r>
          </a:p>
          <a:p>
            <a:pPr marL="0" indent="0">
              <a:buNone/>
            </a:pPr>
            <a:r>
              <a:rPr lang="en-GB" dirty="0">
                <a:hlinkClick r:id="rId5"/>
              </a:rPr>
              <a:t>s.m.wells@swansea.ac.uk</a:t>
            </a:r>
            <a:r>
              <a:rPr lang="en-GB" dirty="0"/>
              <a:t> </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39127877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4C9698-53DE-48BB-AB2F-49C345A06769}"/>
              </a:ext>
            </a:extLst>
          </p:cNvPr>
          <p:cNvPicPr>
            <a:picLocks noChangeAspect="1"/>
          </p:cNvPicPr>
          <p:nvPr/>
        </p:nvPicPr>
        <p:blipFill>
          <a:blip r:embed="rId3"/>
          <a:stretch>
            <a:fillRect/>
          </a:stretch>
        </p:blipFill>
        <p:spPr>
          <a:xfrm>
            <a:off x="4204678" y="828756"/>
            <a:ext cx="6906859" cy="4514463"/>
          </a:xfrm>
          <a:prstGeom prst="rect">
            <a:avLst/>
          </a:prstGeom>
          <a:ln>
            <a:solidFill>
              <a:schemeClr val="tx1"/>
            </a:solidFill>
          </a:ln>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42778620-2B31-48C3-BE6F-436F3E093366}"/>
                  </a:ext>
                </a:extLst>
              </p14:cNvPr>
              <p14:cNvContentPartPr/>
              <p14:nvPr/>
            </p14:nvContentPartPr>
            <p14:xfrm>
              <a:off x="4639121" y="4885659"/>
              <a:ext cx="1074960" cy="457560"/>
            </p14:xfrm>
          </p:contentPart>
        </mc:Choice>
        <mc:Fallback xmlns="">
          <p:pic>
            <p:nvPicPr>
              <p:cNvPr id="6" name="Ink 5">
                <a:extLst>
                  <a:ext uri="{FF2B5EF4-FFF2-40B4-BE49-F238E27FC236}">
                    <a16:creationId xmlns:a16="http://schemas.microsoft.com/office/drawing/2014/main" id="{42778620-2B31-48C3-BE6F-436F3E093366}"/>
                  </a:ext>
                </a:extLst>
              </p:cNvPr>
              <p:cNvPicPr/>
              <p:nvPr/>
            </p:nvPicPr>
            <p:blipFill>
              <a:blip r:embed="rId5"/>
              <a:stretch>
                <a:fillRect/>
              </a:stretch>
            </p:blipFill>
            <p:spPr>
              <a:xfrm>
                <a:off x="4585481" y="4778019"/>
                <a:ext cx="1182600" cy="673200"/>
              </a:xfrm>
              <a:prstGeom prst="rect">
                <a:avLst/>
              </a:prstGeom>
            </p:spPr>
          </p:pic>
        </mc:Fallback>
      </mc:AlternateContent>
      <p:sp>
        <p:nvSpPr>
          <p:cNvPr id="9" name="TextBox 8">
            <a:extLst>
              <a:ext uri="{FF2B5EF4-FFF2-40B4-BE49-F238E27FC236}">
                <a16:creationId xmlns:a16="http://schemas.microsoft.com/office/drawing/2014/main" id="{BECE9F9E-4C8C-4D8B-836E-1A5396E710DC}"/>
              </a:ext>
            </a:extLst>
          </p:cNvPr>
          <p:cNvSpPr txBox="1"/>
          <p:nvPr/>
        </p:nvSpPr>
        <p:spPr>
          <a:xfrm>
            <a:off x="397290" y="2622406"/>
            <a:ext cx="3090042" cy="2492990"/>
          </a:xfrm>
          <a:prstGeom prst="rect">
            <a:avLst/>
          </a:prstGeom>
          <a:noFill/>
        </p:spPr>
        <p:txBody>
          <a:bodyPr wrap="square" rtlCol="0">
            <a:spAutoFit/>
          </a:bodyPr>
          <a:lstStyle/>
          <a:p>
            <a:r>
              <a:rPr lang="en-GB" sz="3600" dirty="0"/>
              <a:t>CANVAS integration </a:t>
            </a:r>
          </a:p>
          <a:p>
            <a:endParaRPr lang="en-GB" sz="2800" dirty="0"/>
          </a:p>
          <a:p>
            <a:r>
              <a:rPr lang="en-GB" sz="2800" dirty="0"/>
              <a:t>Go to settings in your course…</a:t>
            </a:r>
          </a:p>
        </p:txBody>
      </p:sp>
    </p:spTree>
    <p:extLst>
      <p:ext uri="{BB962C8B-B14F-4D97-AF65-F5344CB8AC3E}">
        <p14:creationId xmlns:p14="http://schemas.microsoft.com/office/powerpoint/2010/main" val="28716494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06F4F0-82F1-4B38-AB3B-E6B7304D6BB2}"/>
              </a:ext>
            </a:extLst>
          </p:cNvPr>
          <p:cNvPicPr>
            <a:picLocks noChangeAspect="1"/>
          </p:cNvPicPr>
          <p:nvPr/>
        </p:nvPicPr>
        <p:blipFill>
          <a:blip r:embed="rId3"/>
          <a:stretch>
            <a:fillRect/>
          </a:stretch>
        </p:blipFill>
        <p:spPr>
          <a:xfrm>
            <a:off x="3343275" y="1205393"/>
            <a:ext cx="8094905" cy="3766704"/>
          </a:xfrm>
          <a:prstGeom prst="rect">
            <a:avLst/>
          </a:prstGeom>
          <a:ln>
            <a:solidFill>
              <a:schemeClr val="tx1"/>
            </a:solidFill>
          </a:ln>
        </p:spPr>
      </p:pic>
      <p:sp>
        <p:nvSpPr>
          <p:cNvPr id="3" name="TextBox 2">
            <a:extLst>
              <a:ext uri="{FF2B5EF4-FFF2-40B4-BE49-F238E27FC236}">
                <a16:creationId xmlns:a16="http://schemas.microsoft.com/office/drawing/2014/main" id="{28395290-CE19-4240-8754-0B6AD8C264DE}"/>
              </a:ext>
            </a:extLst>
          </p:cNvPr>
          <p:cNvSpPr txBox="1"/>
          <p:nvPr/>
        </p:nvSpPr>
        <p:spPr>
          <a:xfrm>
            <a:off x="292894" y="2571750"/>
            <a:ext cx="2971800" cy="1446550"/>
          </a:xfrm>
          <a:prstGeom prst="rect">
            <a:avLst/>
          </a:prstGeom>
          <a:noFill/>
        </p:spPr>
        <p:txBody>
          <a:bodyPr wrap="square" rtlCol="0">
            <a:spAutoFit/>
          </a:bodyPr>
          <a:lstStyle/>
          <a:p>
            <a:r>
              <a:rPr lang="en-GB" sz="4400" dirty="0"/>
              <a:t>Go to</a:t>
            </a:r>
          </a:p>
          <a:p>
            <a:r>
              <a:rPr lang="en-GB" sz="4400" dirty="0"/>
              <a:t>‘Navigation’ </a:t>
            </a:r>
          </a:p>
        </p:txBody>
      </p:sp>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306E3BB5-6003-45B5-AEB5-793B44882ED2}"/>
                  </a:ext>
                </a:extLst>
              </p14:cNvPr>
              <p14:cNvContentPartPr/>
              <p14:nvPr/>
            </p14:nvContentPartPr>
            <p14:xfrm>
              <a:off x="8663705" y="2086865"/>
              <a:ext cx="1894680" cy="1001880"/>
            </p14:xfrm>
          </p:contentPart>
        </mc:Choice>
        <mc:Fallback xmlns="">
          <p:pic>
            <p:nvPicPr>
              <p:cNvPr id="4" name="Ink 3">
                <a:extLst>
                  <a:ext uri="{FF2B5EF4-FFF2-40B4-BE49-F238E27FC236}">
                    <a16:creationId xmlns:a16="http://schemas.microsoft.com/office/drawing/2014/main" id="{306E3BB5-6003-45B5-AEB5-793B44882ED2}"/>
                  </a:ext>
                </a:extLst>
              </p:cNvPr>
              <p:cNvPicPr/>
              <p:nvPr/>
            </p:nvPicPr>
            <p:blipFill>
              <a:blip r:embed="rId5"/>
              <a:stretch>
                <a:fillRect/>
              </a:stretch>
            </p:blipFill>
            <p:spPr>
              <a:xfrm>
                <a:off x="8610065" y="1978865"/>
                <a:ext cx="2002320" cy="1217520"/>
              </a:xfrm>
              <a:prstGeom prst="rect">
                <a:avLst/>
              </a:prstGeom>
            </p:spPr>
          </p:pic>
        </mc:Fallback>
      </mc:AlternateContent>
    </p:spTree>
    <p:extLst>
      <p:ext uri="{BB962C8B-B14F-4D97-AF65-F5344CB8AC3E}">
        <p14:creationId xmlns:p14="http://schemas.microsoft.com/office/powerpoint/2010/main" val="3220450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38D2D0-9E66-4B5D-A1BC-344B67AE891D}"/>
              </a:ext>
            </a:extLst>
          </p:cNvPr>
          <p:cNvPicPr>
            <a:picLocks noChangeAspect="1"/>
          </p:cNvPicPr>
          <p:nvPr/>
        </p:nvPicPr>
        <p:blipFill>
          <a:blip r:embed="rId3"/>
          <a:stretch>
            <a:fillRect/>
          </a:stretch>
        </p:blipFill>
        <p:spPr>
          <a:xfrm>
            <a:off x="6803185" y="145314"/>
            <a:ext cx="3705381" cy="6567372"/>
          </a:xfrm>
          <a:prstGeom prst="rect">
            <a:avLst/>
          </a:prstGeom>
          <a:ln>
            <a:solidFill>
              <a:schemeClr val="tx1"/>
            </a:solidFill>
          </a:ln>
        </p:spPr>
      </p:pic>
      <p:sp>
        <p:nvSpPr>
          <p:cNvPr id="3" name="TextBox 2">
            <a:extLst>
              <a:ext uri="{FF2B5EF4-FFF2-40B4-BE49-F238E27FC236}">
                <a16:creationId xmlns:a16="http://schemas.microsoft.com/office/drawing/2014/main" id="{27C48063-FA7C-4B93-BD85-0EDB506592FC}"/>
              </a:ext>
            </a:extLst>
          </p:cNvPr>
          <p:cNvSpPr txBox="1"/>
          <p:nvPr/>
        </p:nvSpPr>
        <p:spPr>
          <a:xfrm>
            <a:off x="837028" y="1709225"/>
            <a:ext cx="4628270" cy="2739211"/>
          </a:xfrm>
          <a:prstGeom prst="rect">
            <a:avLst/>
          </a:prstGeom>
          <a:noFill/>
        </p:spPr>
        <p:txBody>
          <a:bodyPr wrap="square" rtlCol="0">
            <a:spAutoFit/>
          </a:bodyPr>
          <a:lstStyle/>
          <a:p>
            <a:r>
              <a:rPr lang="en-GB" sz="2800" dirty="0"/>
              <a:t>Tools - Zoom will be at the bottom …</a:t>
            </a:r>
          </a:p>
          <a:p>
            <a:endParaRPr lang="en-GB" sz="2800" dirty="0"/>
          </a:p>
          <a:p>
            <a:r>
              <a:rPr lang="en-GB" sz="4400" dirty="0"/>
              <a:t>Drag and drop it up to the top box.</a:t>
            </a:r>
          </a:p>
        </p:txBody>
      </p:sp>
      <mc:AlternateContent xmlns:mc="http://schemas.openxmlformats.org/markup-compatibility/2006" xmlns:p14="http://schemas.microsoft.com/office/powerpoint/2010/main">
        <mc:Choice Requires="p14">
          <p:contentPart p14:bwMode="auto" r:id="rId4">
            <p14:nvContentPartPr>
              <p14:cNvPr id="14" name="Ink 13">
                <a:extLst>
                  <a:ext uri="{FF2B5EF4-FFF2-40B4-BE49-F238E27FC236}">
                    <a16:creationId xmlns:a16="http://schemas.microsoft.com/office/drawing/2014/main" id="{789576DD-E1A3-4435-A8CB-CAFF038165C1}"/>
                  </a:ext>
                </a:extLst>
              </p14:cNvPr>
              <p14:cNvContentPartPr/>
              <p14:nvPr/>
            </p14:nvContentPartPr>
            <p14:xfrm>
              <a:off x="7989785" y="5640425"/>
              <a:ext cx="1632240" cy="507960"/>
            </p14:xfrm>
          </p:contentPart>
        </mc:Choice>
        <mc:Fallback xmlns="">
          <p:pic>
            <p:nvPicPr>
              <p:cNvPr id="14" name="Ink 13">
                <a:extLst>
                  <a:ext uri="{FF2B5EF4-FFF2-40B4-BE49-F238E27FC236}">
                    <a16:creationId xmlns:a16="http://schemas.microsoft.com/office/drawing/2014/main" id="{789576DD-E1A3-4435-A8CB-CAFF038165C1}"/>
                  </a:ext>
                </a:extLst>
              </p:cNvPr>
              <p:cNvPicPr/>
              <p:nvPr/>
            </p:nvPicPr>
            <p:blipFill>
              <a:blip r:embed="rId5"/>
              <a:stretch>
                <a:fillRect/>
              </a:stretch>
            </p:blipFill>
            <p:spPr>
              <a:xfrm>
                <a:off x="7972145" y="5604425"/>
                <a:ext cx="1667880" cy="579600"/>
              </a:xfrm>
              <a:prstGeom prst="rect">
                <a:avLst/>
              </a:prstGeom>
            </p:spPr>
          </p:pic>
        </mc:Fallback>
      </mc:AlternateContent>
    </p:spTree>
    <p:extLst>
      <p:ext uri="{BB962C8B-B14F-4D97-AF65-F5344CB8AC3E}">
        <p14:creationId xmlns:p14="http://schemas.microsoft.com/office/powerpoint/2010/main" val="15714829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ECFAC7-638A-4215-8894-EB678C99660C}"/>
              </a:ext>
            </a:extLst>
          </p:cNvPr>
          <p:cNvPicPr>
            <a:picLocks noChangeAspect="1"/>
          </p:cNvPicPr>
          <p:nvPr/>
        </p:nvPicPr>
        <p:blipFill>
          <a:blip r:embed="rId3"/>
          <a:stretch>
            <a:fillRect/>
          </a:stretch>
        </p:blipFill>
        <p:spPr>
          <a:xfrm>
            <a:off x="4549980" y="1395796"/>
            <a:ext cx="6616521" cy="4066405"/>
          </a:xfrm>
          <a:prstGeom prst="rect">
            <a:avLst/>
          </a:prstGeom>
          <a:ln>
            <a:solidFill>
              <a:schemeClr val="tx1"/>
            </a:solidFill>
          </a:ln>
        </p:spPr>
      </p:pic>
      <p:sp>
        <p:nvSpPr>
          <p:cNvPr id="4" name="TextBox 3">
            <a:extLst>
              <a:ext uri="{FF2B5EF4-FFF2-40B4-BE49-F238E27FC236}">
                <a16:creationId xmlns:a16="http://schemas.microsoft.com/office/drawing/2014/main" id="{EB843D7B-EE8D-4A6C-B7E5-73266BF55347}"/>
              </a:ext>
            </a:extLst>
          </p:cNvPr>
          <p:cNvSpPr txBox="1"/>
          <p:nvPr/>
        </p:nvSpPr>
        <p:spPr>
          <a:xfrm>
            <a:off x="600606" y="2028616"/>
            <a:ext cx="2621865"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400" dirty="0">
                <a:solidFill>
                  <a:prstClr val="black"/>
                </a:solidFill>
                <a:latin typeface="Calibri" panose="020F0502020204030204"/>
              </a:rPr>
              <a:t>So that it sits here</a:t>
            </a:r>
            <a:r>
              <a:rPr kumimoji="0" lang="en-GB" sz="4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B8122AF1-F01C-4102-B90B-51057CB223B3}"/>
                  </a:ext>
                </a:extLst>
              </p14:cNvPr>
              <p14:cNvContentPartPr/>
              <p14:nvPr/>
            </p14:nvContentPartPr>
            <p14:xfrm>
              <a:off x="5176961" y="5965299"/>
              <a:ext cx="2880" cy="2880"/>
            </p14:xfrm>
          </p:contentPart>
        </mc:Choice>
        <mc:Fallback xmlns="">
          <p:pic>
            <p:nvPicPr>
              <p:cNvPr id="5" name="Ink 4">
                <a:extLst>
                  <a:ext uri="{FF2B5EF4-FFF2-40B4-BE49-F238E27FC236}">
                    <a16:creationId xmlns:a16="http://schemas.microsoft.com/office/drawing/2014/main" id="{B8122AF1-F01C-4102-B90B-51057CB223B3}"/>
                  </a:ext>
                </a:extLst>
              </p:cNvPr>
              <p:cNvPicPr/>
              <p:nvPr/>
            </p:nvPicPr>
            <p:blipFill>
              <a:blip r:embed="rId5"/>
              <a:stretch>
                <a:fillRect/>
              </a:stretch>
            </p:blipFill>
            <p:spPr>
              <a:xfrm>
                <a:off x="5159321" y="5929659"/>
                <a:ext cx="38520" cy="745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4C4FAD4E-E445-45AC-918F-EE53FA5EE3A7}"/>
                  </a:ext>
                </a:extLst>
              </p14:cNvPr>
              <p14:cNvContentPartPr/>
              <p14:nvPr/>
            </p14:nvContentPartPr>
            <p14:xfrm>
              <a:off x="5722721" y="4365459"/>
              <a:ext cx="2135520" cy="705960"/>
            </p14:xfrm>
          </p:contentPart>
        </mc:Choice>
        <mc:Fallback xmlns="">
          <p:pic>
            <p:nvPicPr>
              <p:cNvPr id="6" name="Ink 5">
                <a:extLst>
                  <a:ext uri="{FF2B5EF4-FFF2-40B4-BE49-F238E27FC236}">
                    <a16:creationId xmlns:a16="http://schemas.microsoft.com/office/drawing/2014/main" id="{4C4FAD4E-E445-45AC-918F-EE53FA5EE3A7}"/>
                  </a:ext>
                </a:extLst>
              </p:cNvPr>
              <p:cNvPicPr/>
              <p:nvPr/>
            </p:nvPicPr>
            <p:blipFill>
              <a:blip r:embed="rId7"/>
              <a:stretch>
                <a:fillRect/>
              </a:stretch>
            </p:blipFill>
            <p:spPr>
              <a:xfrm>
                <a:off x="5704721" y="4329459"/>
                <a:ext cx="2171160" cy="777600"/>
              </a:xfrm>
              <a:prstGeom prst="rect">
                <a:avLst/>
              </a:prstGeom>
            </p:spPr>
          </p:pic>
        </mc:Fallback>
      </mc:AlternateContent>
    </p:spTree>
    <p:extLst>
      <p:ext uri="{BB962C8B-B14F-4D97-AF65-F5344CB8AC3E}">
        <p14:creationId xmlns:p14="http://schemas.microsoft.com/office/powerpoint/2010/main" val="24657665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2AF3A6CB-4DEC-46D4-A22D-6F6AEC0B0714}"/>
                  </a:ext>
                </a:extLst>
              </p14:cNvPr>
              <p14:cNvContentPartPr/>
              <p14:nvPr/>
            </p14:nvContentPartPr>
            <p14:xfrm>
              <a:off x="6047441" y="3272499"/>
              <a:ext cx="360" cy="360"/>
            </p14:xfrm>
          </p:contentPart>
        </mc:Choice>
        <mc:Fallback xmlns="">
          <p:pic>
            <p:nvPicPr>
              <p:cNvPr id="2" name="Ink 1">
                <a:extLst>
                  <a:ext uri="{FF2B5EF4-FFF2-40B4-BE49-F238E27FC236}">
                    <a16:creationId xmlns:a16="http://schemas.microsoft.com/office/drawing/2014/main" id="{2AF3A6CB-4DEC-46D4-A22D-6F6AEC0B0714}"/>
                  </a:ext>
                </a:extLst>
              </p:cNvPr>
              <p:cNvPicPr/>
              <p:nvPr/>
            </p:nvPicPr>
            <p:blipFill>
              <a:blip r:embed="rId4"/>
              <a:stretch>
                <a:fillRect/>
              </a:stretch>
            </p:blipFill>
            <p:spPr>
              <a:xfrm>
                <a:off x="6029441" y="3236859"/>
                <a:ext cx="36000" cy="72000"/>
              </a:xfrm>
              <a:prstGeom prst="rect">
                <a:avLst/>
              </a:prstGeom>
            </p:spPr>
          </p:pic>
        </mc:Fallback>
      </mc:AlternateContent>
      <p:pic>
        <p:nvPicPr>
          <p:cNvPr id="3" name="Picture 2">
            <a:extLst>
              <a:ext uri="{FF2B5EF4-FFF2-40B4-BE49-F238E27FC236}">
                <a16:creationId xmlns:a16="http://schemas.microsoft.com/office/drawing/2014/main" id="{7726B48A-3DBD-4B76-AF15-FF1A8BEF10C8}"/>
              </a:ext>
            </a:extLst>
          </p:cNvPr>
          <p:cNvPicPr>
            <a:picLocks noChangeAspect="1"/>
          </p:cNvPicPr>
          <p:nvPr/>
        </p:nvPicPr>
        <p:blipFill>
          <a:blip r:embed="rId5"/>
          <a:stretch>
            <a:fillRect/>
          </a:stretch>
        </p:blipFill>
        <p:spPr>
          <a:xfrm>
            <a:off x="4280921" y="1850364"/>
            <a:ext cx="7120652" cy="3157271"/>
          </a:xfrm>
          <a:prstGeom prst="rect">
            <a:avLst/>
          </a:prstGeom>
          <a:ln>
            <a:solidFill>
              <a:schemeClr val="tx1"/>
            </a:solidFill>
          </a:ln>
        </p:spPr>
      </p:pic>
      <p:sp>
        <p:nvSpPr>
          <p:cNvPr id="5" name="TextBox 4">
            <a:extLst>
              <a:ext uri="{FF2B5EF4-FFF2-40B4-BE49-F238E27FC236}">
                <a16:creationId xmlns:a16="http://schemas.microsoft.com/office/drawing/2014/main" id="{DB5C1B88-0C6E-4C9F-9589-8C30606B848B}"/>
              </a:ext>
            </a:extLst>
          </p:cNvPr>
          <p:cNvSpPr txBox="1"/>
          <p:nvPr/>
        </p:nvSpPr>
        <p:spPr>
          <a:xfrm>
            <a:off x="739403" y="2117099"/>
            <a:ext cx="2710092" cy="21236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panose="020F0502020204030204"/>
                <a:ea typeface="+mn-ea"/>
                <a:cs typeface="+mn-cs"/>
              </a:rPr>
              <a:t>Don’t forget to SAVE…</a:t>
            </a:r>
          </a:p>
        </p:txBody>
      </p:sp>
      <p:graphicFrame>
        <p:nvGraphicFramePr>
          <p:cNvPr id="6" name="Table 5">
            <a:extLst>
              <a:ext uri="{FF2B5EF4-FFF2-40B4-BE49-F238E27FC236}">
                <a16:creationId xmlns:a16="http://schemas.microsoft.com/office/drawing/2014/main" id="{F19E0180-C2FE-4826-8FA5-B3CC655A72BC}"/>
              </a:ext>
            </a:extLst>
          </p:cNvPr>
          <p:cNvGraphicFramePr>
            <a:graphicFrameLocks noGrp="1"/>
          </p:cNvGraphicFramePr>
          <p:nvPr/>
        </p:nvGraphicFramePr>
        <p:xfrm>
          <a:off x="9080938" y="2579239"/>
          <a:ext cx="208280" cy="365760"/>
        </p:xfrm>
        <a:graphic>
          <a:graphicData uri="http://schemas.openxmlformats.org/drawingml/2006/table">
            <a:tbl>
              <a:tblPr/>
              <a:tblGrid>
                <a:gridCol w="208280">
                  <a:extLst>
                    <a:ext uri="{9D8B030D-6E8A-4147-A177-3AD203B41FA5}">
                      <a16:colId xmlns:a16="http://schemas.microsoft.com/office/drawing/2014/main" val="1829746358"/>
                    </a:ext>
                  </a:extLst>
                </a:gridCol>
              </a:tblGrid>
              <a:tr h="0">
                <a:tc>
                  <a:txBody>
                    <a:bodyPr/>
                    <a:lstStyle/>
                    <a:p>
                      <a:endParaRPr lang="en-GB"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31445481"/>
                  </a:ext>
                </a:extLst>
              </a:tr>
            </a:tbl>
          </a:graphicData>
        </a:graphic>
      </p:graphicFrame>
    </p:spTree>
    <p:extLst>
      <p:ext uri="{BB962C8B-B14F-4D97-AF65-F5344CB8AC3E}">
        <p14:creationId xmlns:p14="http://schemas.microsoft.com/office/powerpoint/2010/main" val="6047895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F05D66-4449-491C-A83E-4337959AC88B}"/>
              </a:ext>
            </a:extLst>
          </p:cNvPr>
          <p:cNvPicPr>
            <a:picLocks noChangeAspect="1"/>
          </p:cNvPicPr>
          <p:nvPr/>
        </p:nvPicPr>
        <p:blipFill rotWithShape="1">
          <a:blip r:embed="rId3"/>
          <a:srcRect r="3369" b="1"/>
          <a:stretch/>
        </p:blipFill>
        <p:spPr>
          <a:xfrm>
            <a:off x="321733" y="321733"/>
            <a:ext cx="11548534" cy="6214534"/>
          </a:xfrm>
          <a:prstGeom prst="rect">
            <a:avLst/>
          </a:prstGeom>
          <a:ln>
            <a:solidFill>
              <a:schemeClr val="tx1"/>
            </a:solidFill>
          </a:ln>
        </p:spPr>
      </p:pic>
    </p:spTree>
    <p:extLst>
      <p:ext uri="{BB962C8B-B14F-4D97-AF65-F5344CB8AC3E}">
        <p14:creationId xmlns:p14="http://schemas.microsoft.com/office/powerpoint/2010/main" val="129458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social media post&#10;&#10;Description automatically generated">
            <a:extLst>
              <a:ext uri="{FF2B5EF4-FFF2-40B4-BE49-F238E27FC236}">
                <a16:creationId xmlns:a16="http://schemas.microsoft.com/office/drawing/2014/main" id="{6BF6AA16-D602-4B4C-8F4E-2D4B57078ADD}"/>
              </a:ext>
            </a:extLst>
          </p:cNvPr>
          <p:cNvPicPr>
            <a:picLocks noChangeAspect="1"/>
          </p:cNvPicPr>
          <p:nvPr/>
        </p:nvPicPr>
        <p:blipFill rotWithShape="1">
          <a:blip r:embed="rId3"/>
          <a:srcRect r="3369" b="1"/>
          <a:stretch/>
        </p:blipFill>
        <p:spPr>
          <a:xfrm>
            <a:off x="321733" y="321733"/>
            <a:ext cx="11548534" cy="6214534"/>
          </a:xfrm>
          <a:prstGeom prst="rect">
            <a:avLst/>
          </a:prstGeom>
          <a:ln>
            <a:solidFill>
              <a:schemeClr val="tx1"/>
            </a:solidFill>
          </a:ln>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E9DF3122-BBAC-470C-9B01-FCEFFBCE6EE2}"/>
                  </a:ext>
                </a:extLst>
              </p14:cNvPr>
              <p14:cNvContentPartPr/>
              <p14:nvPr/>
            </p14:nvContentPartPr>
            <p14:xfrm>
              <a:off x="8945945" y="1475945"/>
              <a:ext cx="2365560" cy="1487520"/>
            </p14:xfrm>
          </p:contentPart>
        </mc:Choice>
        <mc:Fallback xmlns="">
          <p:pic>
            <p:nvPicPr>
              <p:cNvPr id="3" name="Ink 2">
                <a:extLst>
                  <a:ext uri="{FF2B5EF4-FFF2-40B4-BE49-F238E27FC236}">
                    <a16:creationId xmlns:a16="http://schemas.microsoft.com/office/drawing/2014/main" id="{E9DF3122-BBAC-470C-9B01-FCEFFBCE6EE2}"/>
                  </a:ext>
                </a:extLst>
              </p:cNvPr>
              <p:cNvPicPr/>
              <p:nvPr/>
            </p:nvPicPr>
            <p:blipFill>
              <a:blip r:embed="rId5"/>
              <a:stretch>
                <a:fillRect/>
              </a:stretch>
            </p:blipFill>
            <p:spPr>
              <a:xfrm>
                <a:off x="8927945" y="1439945"/>
                <a:ext cx="2401200" cy="1559160"/>
              </a:xfrm>
              <a:prstGeom prst="rect">
                <a:avLst/>
              </a:prstGeom>
            </p:spPr>
          </p:pic>
        </mc:Fallback>
      </mc:AlternateContent>
    </p:spTree>
    <p:extLst>
      <p:ext uri="{BB962C8B-B14F-4D97-AF65-F5344CB8AC3E}">
        <p14:creationId xmlns:p14="http://schemas.microsoft.com/office/powerpoint/2010/main" val="36389314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5ABE8448-9E05-4AE1-AF0D-771F802CAED3}"/>
                  </a:ext>
                </a:extLst>
              </p14:cNvPr>
              <p14:cNvContentPartPr/>
              <p14:nvPr/>
            </p14:nvContentPartPr>
            <p14:xfrm>
              <a:off x="3903425" y="2166065"/>
              <a:ext cx="360" cy="360"/>
            </p14:xfrm>
          </p:contentPart>
        </mc:Choice>
        <mc:Fallback xmlns="">
          <p:pic>
            <p:nvPicPr>
              <p:cNvPr id="2" name="Ink 1">
                <a:extLst>
                  <a:ext uri="{FF2B5EF4-FFF2-40B4-BE49-F238E27FC236}">
                    <a16:creationId xmlns:a16="http://schemas.microsoft.com/office/drawing/2014/main" id="{5ABE8448-9E05-4AE1-AF0D-771F802CAED3}"/>
                  </a:ext>
                </a:extLst>
              </p:cNvPr>
              <p:cNvPicPr/>
              <p:nvPr/>
            </p:nvPicPr>
            <p:blipFill>
              <a:blip r:embed="rId4"/>
              <a:stretch>
                <a:fillRect/>
              </a:stretch>
            </p:blipFill>
            <p:spPr>
              <a:xfrm>
                <a:off x="3885785" y="2130425"/>
                <a:ext cx="36000" cy="72000"/>
              </a:xfrm>
              <a:prstGeom prst="rect">
                <a:avLst/>
              </a:prstGeom>
            </p:spPr>
          </p:pic>
        </mc:Fallback>
      </mc:AlternateContent>
      <p:pic>
        <p:nvPicPr>
          <p:cNvPr id="3" name="Picture 2">
            <a:extLst>
              <a:ext uri="{FF2B5EF4-FFF2-40B4-BE49-F238E27FC236}">
                <a16:creationId xmlns:a16="http://schemas.microsoft.com/office/drawing/2014/main" id="{BF818DF5-073C-42CB-8C34-5011C1894B4B}"/>
              </a:ext>
            </a:extLst>
          </p:cNvPr>
          <p:cNvPicPr>
            <a:picLocks noChangeAspect="1"/>
          </p:cNvPicPr>
          <p:nvPr/>
        </p:nvPicPr>
        <p:blipFill>
          <a:blip r:embed="rId5"/>
          <a:stretch>
            <a:fillRect/>
          </a:stretch>
        </p:blipFill>
        <p:spPr>
          <a:xfrm>
            <a:off x="1005700" y="454836"/>
            <a:ext cx="10514016" cy="5744187"/>
          </a:xfrm>
          <a:prstGeom prst="rect">
            <a:avLst/>
          </a:prstGeom>
          <a:ln>
            <a:solidFill>
              <a:schemeClr val="tx1"/>
            </a:solidFill>
          </a:ln>
        </p:spPr>
      </p:pic>
    </p:spTree>
    <p:extLst>
      <p:ext uri="{BB962C8B-B14F-4D97-AF65-F5344CB8AC3E}">
        <p14:creationId xmlns:p14="http://schemas.microsoft.com/office/powerpoint/2010/main" val="1266165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1750BE-BB25-4C5A-A174-ECE0F3A5D790}"/>
              </a:ext>
            </a:extLst>
          </p:cNvPr>
          <p:cNvPicPr>
            <a:picLocks noChangeAspect="1"/>
          </p:cNvPicPr>
          <p:nvPr/>
        </p:nvPicPr>
        <p:blipFill>
          <a:blip r:embed="rId3"/>
          <a:stretch>
            <a:fillRect/>
          </a:stretch>
        </p:blipFill>
        <p:spPr>
          <a:xfrm>
            <a:off x="200035" y="593741"/>
            <a:ext cx="11791930" cy="5939363"/>
          </a:xfrm>
          <a:prstGeom prst="rect">
            <a:avLst/>
          </a:prstGeom>
          <a:ln>
            <a:solidFill>
              <a:schemeClr val="tx1"/>
            </a:solidFill>
          </a:ln>
        </p:spPr>
      </p:pic>
    </p:spTree>
    <p:extLst>
      <p:ext uri="{BB962C8B-B14F-4D97-AF65-F5344CB8AC3E}">
        <p14:creationId xmlns:p14="http://schemas.microsoft.com/office/powerpoint/2010/main" val="11197830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E90CF7-0FEC-4BEE-9E9B-439AF3894422}"/>
              </a:ext>
            </a:extLst>
          </p:cNvPr>
          <p:cNvPicPr>
            <a:picLocks noChangeAspect="1"/>
          </p:cNvPicPr>
          <p:nvPr/>
        </p:nvPicPr>
        <p:blipFill>
          <a:blip r:embed="rId2"/>
          <a:stretch>
            <a:fillRect/>
          </a:stretch>
        </p:blipFill>
        <p:spPr>
          <a:xfrm>
            <a:off x="833649" y="560134"/>
            <a:ext cx="10524702" cy="5737731"/>
          </a:xfrm>
          <a:prstGeom prst="rect">
            <a:avLst/>
          </a:prstGeom>
          <a:ln>
            <a:solidFill>
              <a:schemeClr val="tx1"/>
            </a:solidFill>
          </a:ln>
        </p:spPr>
      </p:pic>
    </p:spTree>
    <p:extLst>
      <p:ext uri="{BB962C8B-B14F-4D97-AF65-F5344CB8AC3E}">
        <p14:creationId xmlns:p14="http://schemas.microsoft.com/office/powerpoint/2010/main" val="1781196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4EB77B-77B3-4DFB-917A-7986FD2E0720}"/>
              </a:ext>
            </a:extLst>
          </p:cNvPr>
          <p:cNvSpPr>
            <a:spLocks noGrp="1"/>
          </p:cNvSpPr>
          <p:nvPr>
            <p:ph type="title"/>
          </p:nvPr>
        </p:nvSpPr>
        <p:spPr>
          <a:xfrm>
            <a:off x="686834" y="591344"/>
            <a:ext cx="3200400" cy="5585619"/>
          </a:xfrm>
        </p:spPr>
        <p:txBody>
          <a:bodyPr>
            <a:normAutofit/>
          </a:bodyPr>
          <a:lstStyle/>
          <a:p>
            <a:r>
              <a:rPr lang="en-GB" dirty="0">
                <a:solidFill>
                  <a:srgbClr val="FFFFFF"/>
                </a:solidFill>
              </a:rPr>
              <a:t>The Basics</a:t>
            </a:r>
            <a:br>
              <a:rPr lang="en-GB" dirty="0">
                <a:solidFill>
                  <a:srgbClr val="FFFFFF"/>
                </a:solidFill>
              </a:rPr>
            </a:br>
            <a:br>
              <a:rPr lang="en-GB" dirty="0">
                <a:solidFill>
                  <a:srgbClr val="FFFFFF"/>
                </a:solidFill>
              </a:rPr>
            </a:br>
            <a:r>
              <a:rPr lang="en-GB" dirty="0">
                <a:solidFill>
                  <a:srgbClr val="FFFFFF"/>
                </a:solidFill>
              </a:rPr>
              <a:t>You can build with…</a:t>
            </a:r>
            <a:br>
              <a:rPr lang="en-GB" dirty="0">
                <a:solidFill>
                  <a:srgbClr val="FFFFFF"/>
                </a:solidFill>
              </a:rPr>
            </a:br>
            <a:br>
              <a:rPr lang="en-GB" sz="2800" dirty="0">
                <a:solidFill>
                  <a:srgbClr val="FFFFFF"/>
                </a:solidFill>
              </a:rPr>
            </a:br>
            <a:r>
              <a:rPr lang="en-GB" sz="2400" dirty="0">
                <a:solidFill>
                  <a:srgbClr val="FFFFFF"/>
                </a:solidFill>
              </a:rPr>
              <a:t>SALT  ‘Advanced’ </a:t>
            </a:r>
            <a:br>
              <a:rPr lang="en-GB" sz="2400" dirty="0">
                <a:solidFill>
                  <a:srgbClr val="FFFFFF"/>
                </a:solidFill>
              </a:rPr>
            </a:br>
            <a:r>
              <a:rPr lang="en-GB" sz="2400" dirty="0">
                <a:solidFill>
                  <a:srgbClr val="FFFFFF"/>
                </a:solidFill>
              </a:rPr>
              <a:t>SALT Zoom Workshops</a:t>
            </a:r>
            <a:br>
              <a:rPr lang="en-GB" sz="2400" dirty="0">
                <a:solidFill>
                  <a:srgbClr val="FFFFFF"/>
                </a:solidFill>
              </a:rPr>
            </a:br>
            <a:r>
              <a:rPr lang="en-GB" sz="2400" dirty="0">
                <a:solidFill>
                  <a:srgbClr val="FFFFFF"/>
                </a:solidFill>
              </a:rPr>
              <a:t>WVN support </a:t>
            </a:r>
            <a:br>
              <a:rPr lang="en-GB" sz="2400" dirty="0">
                <a:solidFill>
                  <a:srgbClr val="FFFFFF"/>
                </a:solidFill>
              </a:rPr>
            </a:br>
            <a:endParaRPr lang="en-GB"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343085F-B876-4BD7-8545-0F57EEB62599}"/>
              </a:ext>
            </a:extLst>
          </p:cNvPr>
          <p:cNvSpPr>
            <a:spLocks noGrp="1"/>
          </p:cNvSpPr>
          <p:nvPr>
            <p:ph idx="1"/>
          </p:nvPr>
        </p:nvSpPr>
        <p:spPr>
          <a:xfrm>
            <a:off x="4456719" y="389343"/>
            <a:ext cx="7285008" cy="6079309"/>
          </a:xfrm>
        </p:spPr>
        <p:txBody>
          <a:bodyPr anchor="ctr">
            <a:normAutofit fontScale="62500" lnSpcReduction="20000"/>
          </a:bodyPr>
          <a:lstStyle/>
          <a:p>
            <a:pPr marL="0" indent="0">
              <a:buNone/>
            </a:pPr>
            <a:endParaRPr lang="en-GB" dirty="0"/>
          </a:p>
          <a:p>
            <a:pPr marL="0" indent="0">
              <a:buNone/>
            </a:pPr>
            <a:endParaRPr lang="en-GB" sz="3800" dirty="0"/>
          </a:p>
          <a:p>
            <a:pPr marL="0" indent="0">
              <a:buNone/>
            </a:pPr>
            <a:r>
              <a:rPr lang="en-GB" sz="3800" dirty="0"/>
              <a:t>The Focus today</a:t>
            </a:r>
          </a:p>
          <a:p>
            <a:pPr marL="0" indent="0">
              <a:buNone/>
            </a:pPr>
            <a:endParaRPr lang="en-GB" sz="3800" dirty="0"/>
          </a:p>
          <a:p>
            <a:pPr marL="0" indent="0">
              <a:buNone/>
            </a:pPr>
            <a:r>
              <a:rPr lang="en-GB" sz="3800" dirty="0"/>
              <a:t>1. Some introductory things…</a:t>
            </a:r>
          </a:p>
          <a:p>
            <a:pPr marL="0" indent="0">
              <a:buNone/>
            </a:pPr>
            <a:endParaRPr lang="en-GB" sz="3800" dirty="0"/>
          </a:p>
          <a:p>
            <a:pPr marL="0" indent="0">
              <a:buNone/>
            </a:pPr>
            <a:r>
              <a:rPr lang="en-GB" sz="3800" dirty="0"/>
              <a:t>2. Setting up, managing and sharing ‘Meeting’ </a:t>
            </a:r>
          </a:p>
          <a:p>
            <a:pPr marL="0" indent="0">
              <a:buNone/>
            </a:pPr>
            <a:r>
              <a:rPr lang="en-GB" sz="3800" dirty="0"/>
              <a:t>    links, with a view to ‘Hosting’ (teaching) with          </a:t>
            </a:r>
          </a:p>
          <a:p>
            <a:pPr marL="0" indent="0">
              <a:buNone/>
            </a:pPr>
            <a:r>
              <a:rPr lang="en-GB" sz="3800" dirty="0"/>
              <a:t>    Zoom </a:t>
            </a:r>
          </a:p>
          <a:p>
            <a:pPr marL="0" indent="0">
              <a:buNone/>
            </a:pPr>
            <a:r>
              <a:rPr lang="en-GB" sz="3800" dirty="0"/>
              <a:t> </a:t>
            </a:r>
          </a:p>
          <a:p>
            <a:pPr marL="0" indent="0">
              <a:buNone/>
            </a:pPr>
            <a:r>
              <a:rPr lang="en-GB" sz="3800" dirty="0"/>
              <a:t>3. Engaging and interacting with students:- </a:t>
            </a:r>
          </a:p>
          <a:p>
            <a:pPr marL="0" indent="0">
              <a:buNone/>
            </a:pPr>
            <a:endParaRPr lang="en-GB" sz="3800" dirty="0"/>
          </a:p>
          <a:p>
            <a:r>
              <a:rPr lang="en-GB" sz="3800" dirty="0"/>
              <a:t>Chat</a:t>
            </a:r>
          </a:p>
          <a:p>
            <a:r>
              <a:rPr lang="en-GB" sz="3800" dirty="0"/>
              <a:t>Sharing mic &amp; video (webcams)</a:t>
            </a:r>
          </a:p>
          <a:p>
            <a:r>
              <a:rPr lang="en-GB" sz="3800" dirty="0"/>
              <a:t>Screensharing</a:t>
            </a:r>
          </a:p>
          <a:p>
            <a:pPr marL="0" indent="0">
              <a:buNone/>
            </a:pPr>
            <a:endParaRPr lang="en-GB" sz="3800" dirty="0"/>
          </a:p>
          <a:p>
            <a:pPr marL="0" indent="0">
              <a:buNone/>
            </a:pPr>
            <a:endParaRPr lang="en-GB" dirty="0"/>
          </a:p>
          <a:p>
            <a:pPr marL="0" indent="0">
              <a:buNone/>
            </a:pPr>
            <a:endParaRPr lang="en-GB" dirty="0"/>
          </a:p>
          <a:p>
            <a:endParaRPr lang="en-GB" dirty="0"/>
          </a:p>
          <a:p>
            <a:pPr marL="0" indent="0">
              <a:buNone/>
            </a:pPr>
            <a:endParaRPr lang="en-GB" dirty="0"/>
          </a:p>
        </p:txBody>
      </p:sp>
    </p:spTree>
    <p:extLst>
      <p:ext uri="{BB962C8B-B14F-4D97-AF65-F5344CB8AC3E}">
        <p14:creationId xmlns:p14="http://schemas.microsoft.com/office/powerpoint/2010/main" val="252986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5">
            <a:extLst>
              <a:ext uri="{FF2B5EF4-FFF2-40B4-BE49-F238E27FC236}">
                <a16:creationId xmlns:a16="http://schemas.microsoft.com/office/drawing/2014/main" id="{20D5D19D-0789-4518-B5DC-D47ADF69D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17">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19" name="Rectangle 18">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3F7ABC4A-C439-4CAF-9BEC-7E6D05F7AD48}"/>
              </a:ext>
            </a:extLst>
          </p:cNvPr>
          <p:cNvSpPr>
            <a:spLocks noGrp="1"/>
          </p:cNvSpPr>
          <p:nvPr>
            <p:ph type="body" sz="half" idx="2"/>
          </p:nvPr>
        </p:nvSpPr>
        <p:spPr>
          <a:xfrm>
            <a:off x="1153353" y="1578316"/>
            <a:ext cx="4322195" cy="3811588"/>
          </a:xfrm>
        </p:spPr>
        <p:txBody>
          <a:bodyPr>
            <a:normAutofit/>
          </a:bodyPr>
          <a:lstStyle/>
          <a:p>
            <a:endParaRPr lang="en-GB" sz="4000" b="1" dirty="0"/>
          </a:p>
          <a:p>
            <a:r>
              <a:rPr lang="en-GB" sz="4000" b="1" dirty="0"/>
              <a:t>‘Using Zoom for Lecturing’ Staff Support Page </a:t>
            </a:r>
          </a:p>
          <a:p>
            <a:endParaRPr lang="en-GB" sz="4000" dirty="0"/>
          </a:p>
          <a:p>
            <a:endParaRPr lang="en-GB" sz="4000" dirty="0"/>
          </a:p>
        </p:txBody>
      </p:sp>
      <p:sp>
        <p:nvSpPr>
          <p:cNvPr id="12" name="TextBox 11">
            <a:extLst>
              <a:ext uri="{FF2B5EF4-FFF2-40B4-BE49-F238E27FC236}">
                <a16:creationId xmlns:a16="http://schemas.microsoft.com/office/drawing/2014/main" id="{74DA21A5-986D-43C7-A515-648CFE6039C4}"/>
              </a:ext>
            </a:extLst>
          </p:cNvPr>
          <p:cNvSpPr txBox="1"/>
          <p:nvPr/>
        </p:nvSpPr>
        <p:spPr>
          <a:xfrm>
            <a:off x="5730197" y="3820568"/>
            <a:ext cx="6017493" cy="2062103"/>
          </a:xfrm>
          <a:prstGeom prst="rect">
            <a:avLst/>
          </a:prstGeom>
          <a:noFill/>
        </p:spPr>
        <p:txBody>
          <a:bodyPr wrap="square">
            <a:spAutoFit/>
          </a:bodyPr>
          <a:lstStyle/>
          <a:p>
            <a:r>
              <a:rPr lang="en-GB" sz="3200" dirty="0">
                <a:hlinkClick r:id="rId3"/>
              </a:rPr>
              <a:t>https://staff.swansea.ac.uk/it-services/remote-lecturing-technology/using-zoom-for-lecturing/</a:t>
            </a:r>
            <a:r>
              <a:rPr lang="en-GB" sz="3200" dirty="0"/>
              <a:t> </a:t>
            </a:r>
          </a:p>
        </p:txBody>
      </p:sp>
      <p:pic>
        <p:nvPicPr>
          <p:cNvPr id="3" name="Picture 2">
            <a:extLst>
              <a:ext uri="{FF2B5EF4-FFF2-40B4-BE49-F238E27FC236}">
                <a16:creationId xmlns:a16="http://schemas.microsoft.com/office/drawing/2014/main" id="{092E0BDD-3BB3-4404-A900-6D2C83E3E491}"/>
              </a:ext>
            </a:extLst>
          </p:cNvPr>
          <p:cNvPicPr>
            <a:picLocks noChangeAspect="1"/>
          </p:cNvPicPr>
          <p:nvPr/>
        </p:nvPicPr>
        <p:blipFill>
          <a:blip r:embed="rId4"/>
          <a:stretch>
            <a:fillRect/>
          </a:stretch>
        </p:blipFill>
        <p:spPr>
          <a:xfrm>
            <a:off x="5698994" y="1578316"/>
            <a:ext cx="6009366" cy="1850366"/>
          </a:xfrm>
          <a:prstGeom prst="rect">
            <a:avLst/>
          </a:prstGeom>
        </p:spPr>
      </p:pic>
    </p:spTree>
    <p:extLst>
      <p:ext uri="{BB962C8B-B14F-4D97-AF65-F5344CB8AC3E}">
        <p14:creationId xmlns:p14="http://schemas.microsoft.com/office/powerpoint/2010/main" val="41344553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5">
            <a:extLst>
              <a:ext uri="{FF2B5EF4-FFF2-40B4-BE49-F238E27FC236}">
                <a16:creationId xmlns:a16="http://schemas.microsoft.com/office/drawing/2014/main" id="{20D5D19D-0789-4518-B5DC-D47ADF69D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17">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19" name="Rectangle 18">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3F7ABC4A-C439-4CAF-9BEC-7E6D05F7AD48}"/>
              </a:ext>
            </a:extLst>
          </p:cNvPr>
          <p:cNvSpPr>
            <a:spLocks noGrp="1"/>
          </p:cNvSpPr>
          <p:nvPr>
            <p:ph type="body" sz="half" idx="2"/>
          </p:nvPr>
        </p:nvSpPr>
        <p:spPr>
          <a:xfrm>
            <a:off x="1154653" y="1494631"/>
            <a:ext cx="3932237" cy="3811588"/>
          </a:xfrm>
        </p:spPr>
        <p:txBody>
          <a:bodyPr>
            <a:normAutofit fontScale="92500" lnSpcReduction="10000"/>
          </a:bodyPr>
          <a:lstStyle/>
          <a:p>
            <a:endParaRPr lang="en-GB" sz="4000" dirty="0"/>
          </a:p>
          <a:p>
            <a:r>
              <a:rPr lang="en-GB" sz="4000" b="1" dirty="0"/>
              <a:t>3. Engaging and interacting with students </a:t>
            </a:r>
          </a:p>
          <a:p>
            <a:endParaRPr lang="en-GB" sz="4000" b="1" dirty="0"/>
          </a:p>
          <a:p>
            <a:r>
              <a:rPr lang="en-GB" sz="4000" b="1" dirty="0"/>
              <a:t>Quick tour of key functions. </a:t>
            </a:r>
          </a:p>
        </p:txBody>
      </p:sp>
      <p:pic>
        <p:nvPicPr>
          <p:cNvPr id="11" name="Picture 4" descr="Computer screen showing an online meeting with lots of people">
            <a:extLst>
              <a:ext uri="{FF2B5EF4-FFF2-40B4-BE49-F238E27FC236}">
                <a16:creationId xmlns:a16="http://schemas.microsoft.com/office/drawing/2014/main" id="{219EAF29-ED6B-4620-96E1-5BC7E09591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8539" y="992221"/>
            <a:ext cx="5520652" cy="4161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37196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mn-lt"/>
              </a:rPr>
              <a:t>Key functions … </a:t>
            </a:r>
          </a:p>
        </p:txBody>
      </p:sp>
      <p:sp>
        <p:nvSpPr>
          <p:cNvPr id="3" name="Content Placeholder 2"/>
          <p:cNvSpPr>
            <a:spLocks noGrp="1"/>
          </p:cNvSpPr>
          <p:nvPr>
            <p:ph idx="1"/>
          </p:nvPr>
        </p:nvSpPr>
        <p:spPr/>
        <p:txBody>
          <a:bodyPr anchor="ctr"/>
          <a:lstStyle/>
          <a:p>
            <a:r>
              <a:rPr lang="en-GB" b="1" dirty="0">
                <a:solidFill>
                  <a:srgbClr val="FF0000"/>
                </a:solidFill>
              </a:rPr>
              <a:t>Chat</a:t>
            </a:r>
          </a:p>
          <a:p>
            <a:pPr marL="0" indent="0">
              <a:buNone/>
            </a:pPr>
            <a:endParaRPr lang="en-GB" b="1" dirty="0">
              <a:solidFill>
                <a:srgbClr val="FF0000"/>
              </a:solidFill>
            </a:endParaRPr>
          </a:p>
          <a:p>
            <a:r>
              <a:rPr lang="en-GB" dirty="0"/>
              <a:t>Sharing mic &amp; video </a:t>
            </a:r>
          </a:p>
          <a:p>
            <a:pPr marL="0" indent="0">
              <a:buNone/>
            </a:pPr>
            <a:endParaRPr lang="en-GB" dirty="0"/>
          </a:p>
          <a:p>
            <a:r>
              <a:rPr lang="en-GB" dirty="0"/>
              <a:t>Share screen</a:t>
            </a:r>
          </a:p>
        </p:txBody>
      </p:sp>
    </p:spTree>
    <p:extLst>
      <p:ext uri="{BB962C8B-B14F-4D97-AF65-F5344CB8AC3E}">
        <p14:creationId xmlns:p14="http://schemas.microsoft.com/office/powerpoint/2010/main" val="42293105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2F108-A84C-4F5C-B849-AD428A67BCB7}"/>
              </a:ext>
            </a:extLst>
          </p:cNvPr>
          <p:cNvSpPr>
            <a:spLocks noGrp="1"/>
          </p:cNvSpPr>
          <p:nvPr>
            <p:ph type="title"/>
          </p:nvPr>
        </p:nvSpPr>
        <p:spPr/>
        <p:txBody>
          <a:bodyPr/>
          <a:lstStyle/>
          <a:p>
            <a:r>
              <a:rPr lang="en-GB" b="1" dirty="0">
                <a:latin typeface="+mn-lt"/>
              </a:rPr>
              <a:t>Chat</a:t>
            </a:r>
          </a:p>
        </p:txBody>
      </p:sp>
      <p:sp>
        <p:nvSpPr>
          <p:cNvPr id="3" name="Content Placeholder 2">
            <a:extLst>
              <a:ext uri="{FF2B5EF4-FFF2-40B4-BE49-F238E27FC236}">
                <a16:creationId xmlns:a16="http://schemas.microsoft.com/office/drawing/2014/main" id="{15AE4EAC-D2FD-4464-AB7A-7285B45D285B}"/>
              </a:ext>
            </a:extLst>
          </p:cNvPr>
          <p:cNvSpPr>
            <a:spLocks noGrp="1"/>
          </p:cNvSpPr>
          <p:nvPr>
            <p:ph idx="1"/>
          </p:nvPr>
        </p:nvSpPr>
        <p:spPr>
          <a:xfrm>
            <a:off x="640455" y="1697770"/>
            <a:ext cx="10515600" cy="4351338"/>
          </a:xfrm>
        </p:spPr>
        <p:txBody>
          <a:bodyPr>
            <a:normAutofit lnSpcReduction="10000"/>
          </a:bodyPr>
          <a:lstStyle/>
          <a:p>
            <a:r>
              <a:rPr lang="en-GB" sz="2400" dirty="0"/>
              <a:t>More to chat than first appears.</a:t>
            </a:r>
          </a:p>
          <a:p>
            <a:pPr marL="0" indent="0">
              <a:buNone/>
            </a:pPr>
            <a:endParaRPr lang="en-GB" sz="2400" dirty="0"/>
          </a:p>
          <a:p>
            <a:r>
              <a:rPr lang="en-GB" sz="2400" dirty="0"/>
              <a:t>Think about what will suit your session and</a:t>
            </a:r>
          </a:p>
          <a:p>
            <a:pPr marL="0" indent="0">
              <a:buNone/>
            </a:pPr>
            <a:r>
              <a:rPr lang="en-GB" sz="2400" b="1" dirty="0"/>
              <a:t>    manage it </a:t>
            </a:r>
            <a:r>
              <a:rPr lang="en-GB" sz="2400" dirty="0"/>
              <a:t>accordingly e.g. turn on and off, review at</a:t>
            </a:r>
          </a:p>
          <a:p>
            <a:pPr marL="0" indent="0">
              <a:buNone/>
            </a:pPr>
            <a:r>
              <a:rPr lang="en-GB" sz="2400" dirty="0"/>
              <a:t>    set points.</a:t>
            </a:r>
          </a:p>
          <a:p>
            <a:pPr marL="0" indent="0">
              <a:buNone/>
            </a:pPr>
            <a:endParaRPr lang="en-GB" sz="2400" dirty="0"/>
          </a:p>
          <a:p>
            <a:r>
              <a:rPr lang="en-GB" sz="2400" dirty="0"/>
              <a:t>Everyone can save their chat – to retrieve links, check Qs </a:t>
            </a:r>
          </a:p>
          <a:p>
            <a:pPr marL="0" indent="0">
              <a:buNone/>
            </a:pPr>
            <a:r>
              <a:rPr lang="en-GB" sz="2400" dirty="0"/>
              <a:t>   etc. ‘Private’ chats can also be managed. </a:t>
            </a:r>
          </a:p>
          <a:p>
            <a:pPr marL="0" indent="0">
              <a:buNone/>
            </a:pPr>
            <a:endParaRPr lang="en-GB" sz="2400" dirty="0"/>
          </a:p>
          <a:p>
            <a:r>
              <a:rPr lang="en-GB" sz="2400" dirty="0"/>
              <a:t>File sharing – be mindful. </a:t>
            </a:r>
            <a:endParaRPr lang="en-GB" dirty="0"/>
          </a:p>
          <a:p>
            <a:pPr marL="0" indent="0">
              <a:buNone/>
            </a:pPr>
            <a:endParaRPr lang="en-GB" dirty="0"/>
          </a:p>
          <a:p>
            <a:pPr marL="0" indent="0">
              <a:buNone/>
            </a:pPr>
            <a:endParaRPr lang="en-GB" dirty="0"/>
          </a:p>
        </p:txBody>
      </p:sp>
      <p:pic>
        <p:nvPicPr>
          <p:cNvPr id="4" name="Picture 3">
            <a:extLst>
              <a:ext uri="{FF2B5EF4-FFF2-40B4-BE49-F238E27FC236}">
                <a16:creationId xmlns:a16="http://schemas.microsoft.com/office/drawing/2014/main" id="{C370352A-6B72-405E-9CF6-8D29947FAE4F}"/>
              </a:ext>
            </a:extLst>
          </p:cNvPr>
          <p:cNvPicPr>
            <a:picLocks noChangeAspect="1"/>
          </p:cNvPicPr>
          <p:nvPr/>
        </p:nvPicPr>
        <p:blipFill>
          <a:blip r:embed="rId3"/>
          <a:stretch>
            <a:fillRect/>
          </a:stretch>
        </p:blipFill>
        <p:spPr>
          <a:xfrm>
            <a:off x="8081841" y="1697770"/>
            <a:ext cx="2811866" cy="2276273"/>
          </a:xfrm>
          <a:prstGeom prst="rect">
            <a:avLst/>
          </a:prstGeom>
        </p:spPr>
      </p:pic>
      <p:pic>
        <p:nvPicPr>
          <p:cNvPr id="12" name="Picture 11">
            <a:extLst>
              <a:ext uri="{FF2B5EF4-FFF2-40B4-BE49-F238E27FC236}">
                <a16:creationId xmlns:a16="http://schemas.microsoft.com/office/drawing/2014/main" id="{52904A46-F912-452B-A079-E6956A91EDA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288783" y="4414382"/>
            <a:ext cx="2397982" cy="11873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0859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mn-lt"/>
              </a:rPr>
              <a:t>Key functions … </a:t>
            </a:r>
          </a:p>
        </p:txBody>
      </p:sp>
      <p:sp>
        <p:nvSpPr>
          <p:cNvPr id="3" name="Content Placeholder 2"/>
          <p:cNvSpPr>
            <a:spLocks noGrp="1"/>
          </p:cNvSpPr>
          <p:nvPr>
            <p:ph idx="1"/>
          </p:nvPr>
        </p:nvSpPr>
        <p:spPr/>
        <p:txBody>
          <a:bodyPr anchor="ctr">
            <a:normAutofit/>
          </a:bodyPr>
          <a:lstStyle/>
          <a:p>
            <a:r>
              <a:rPr lang="en-GB" dirty="0"/>
              <a:t>Chat</a:t>
            </a:r>
          </a:p>
          <a:p>
            <a:endParaRPr lang="en-GB" dirty="0"/>
          </a:p>
          <a:p>
            <a:r>
              <a:rPr lang="en-GB" b="1" dirty="0">
                <a:solidFill>
                  <a:srgbClr val="FF0000"/>
                </a:solidFill>
              </a:rPr>
              <a:t>Sharing mic &amp; video</a:t>
            </a:r>
          </a:p>
          <a:p>
            <a:endParaRPr lang="en-GB" b="1" dirty="0">
              <a:solidFill>
                <a:srgbClr val="FF0000"/>
              </a:solidFill>
            </a:endParaRPr>
          </a:p>
          <a:p>
            <a:r>
              <a:rPr lang="en-GB" dirty="0"/>
              <a:t>Share Screen</a:t>
            </a: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8DD07D90-5707-43F4-B0F0-7E76ABD6973F}"/>
                  </a:ext>
                </a:extLst>
              </p14:cNvPr>
              <p14:cNvContentPartPr/>
              <p14:nvPr/>
            </p14:nvContentPartPr>
            <p14:xfrm>
              <a:off x="2544620" y="3039630"/>
              <a:ext cx="38520" cy="56160"/>
            </p14:xfrm>
          </p:contentPart>
        </mc:Choice>
        <mc:Fallback xmlns="">
          <p:pic>
            <p:nvPicPr>
              <p:cNvPr id="4" name="Ink 3">
                <a:extLst>
                  <a:ext uri="{FF2B5EF4-FFF2-40B4-BE49-F238E27FC236}">
                    <a16:creationId xmlns:a16="http://schemas.microsoft.com/office/drawing/2014/main" id="{8DD07D90-5707-43F4-B0F0-7E76ABD6973F}"/>
                  </a:ext>
                </a:extLst>
              </p:cNvPr>
              <p:cNvPicPr/>
              <p:nvPr/>
            </p:nvPicPr>
            <p:blipFill>
              <a:blip r:embed="rId4"/>
              <a:stretch>
                <a:fillRect/>
              </a:stretch>
            </p:blipFill>
            <p:spPr>
              <a:xfrm>
                <a:off x="2535980" y="3030630"/>
                <a:ext cx="56160" cy="738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56D7DBE3-B180-448F-9798-DA29F6D817C8}"/>
                  </a:ext>
                </a:extLst>
              </p14:cNvPr>
              <p14:cNvContentPartPr/>
              <p14:nvPr/>
            </p14:nvContentPartPr>
            <p14:xfrm>
              <a:off x="3889580" y="4060230"/>
              <a:ext cx="23760" cy="8280"/>
            </p14:xfrm>
          </p:contentPart>
        </mc:Choice>
        <mc:Fallback xmlns="">
          <p:pic>
            <p:nvPicPr>
              <p:cNvPr id="5" name="Ink 4">
                <a:extLst>
                  <a:ext uri="{FF2B5EF4-FFF2-40B4-BE49-F238E27FC236}">
                    <a16:creationId xmlns:a16="http://schemas.microsoft.com/office/drawing/2014/main" id="{56D7DBE3-B180-448F-9798-DA29F6D817C8}"/>
                  </a:ext>
                </a:extLst>
              </p:cNvPr>
              <p:cNvPicPr/>
              <p:nvPr/>
            </p:nvPicPr>
            <p:blipFill>
              <a:blip r:embed="rId6"/>
              <a:stretch>
                <a:fillRect/>
              </a:stretch>
            </p:blipFill>
            <p:spPr>
              <a:xfrm>
                <a:off x="3880940" y="4051590"/>
                <a:ext cx="4140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0F4B1995-0D23-4351-A27D-97E946753AE0}"/>
                  </a:ext>
                </a:extLst>
              </p14:cNvPr>
              <p14:cNvContentPartPr/>
              <p14:nvPr/>
            </p14:nvContentPartPr>
            <p14:xfrm>
              <a:off x="3525980" y="5250750"/>
              <a:ext cx="9000" cy="360"/>
            </p14:xfrm>
          </p:contentPart>
        </mc:Choice>
        <mc:Fallback xmlns="">
          <p:pic>
            <p:nvPicPr>
              <p:cNvPr id="6" name="Ink 5">
                <a:extLst>
                  <a:ext uri="{FF2B5EF4-FFF2-40B4-BE49-F238E27FC236}">
                    <a16:creationId xmlns:a16="http://schemas.microsoft.com/office/drawing/2014/main" id="{0F4B1995-0D23-4351-A27D-97E946753AE0}"/>
                  </a:ext>
                </a:extLst>
              </p:cNvPr>
              <p:cNvPicPr/>
              <p:nvPr/>
            </p:nvPicPr>
            <p:blipFill>
              <a:blip r:embed="rId8"/>
              <a:stretch>
                <a:fillRect/>
              </a:stretch>
            </p:blipFill>
            <p:spPr>
              <a:xfrm>
                <a:off x="3516980" y="5241750"/>
                <a:ext cx="26640" cy="18000"/>
              </a:xfrm>
              <a:prstGeom prst="rect">
                <a:avLst/>
              </a:prstGeom>
            </p:spPr>
          </p:pic>
        </mc:Fallback>
      </mc:AlternateContent>
    </p:spTree>
    <p:extLst>
      <p:ext uri="{BB962C8B-B14F-4D97-AF65-F5344CB8AC3E}">
        <p14:creationId xmlns:p14="http://schemas.microsoft.com/office/powerpoint/2010/main" val="30870680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 name="Group 28">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30" name="Freeform: Shape 29">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34">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97BE985F-EE0F-4EF8-B299-2CB8DD4220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7815" y="530926"/>
            <a:ext cx="5773124" cy="5571065"/>
          </a:xfrm>
          <a:prstGeom prst="rect">
            <a:avLst/>
          </a:prstGeom>
          <a:ln>
            <a:noFill/>
          </a:ln>
        </p:spPr>
      </p:pic>
      <p:sp>
        <p:nvSpPr>
          <p:cNvPr id="6" name="TextBox 5">
            <a:extLst>
              <a:ext uri="{FF2B5EF4-FFF2-40B4-BE49-F238E27FC236}">
                <a16:creationId xmlns:a16="http://schemas.microsoft.com/office/drawing/2014/main" id="{B8ADCC39-45C5-47FD-A883-C440798E6C50}"/>
              </a:ext>
            </a:extLst>
          </p:cNvPr>
          <p:cNvSpPr txBox="1"/>
          <p:nvPr/>
        </p:nvSpPr>
        <p:spPr>
          <a:xfrm>
            <a:off x="686028" y="1097815"/>
            <a:ext cx="3123027" cy="1200329"/>
          </a:xfrm>
          <a:prstGeom prst="rect">
            <a:avLst/>
          </a:prstGeom>
          <a:noFill/>
        </p:spPr>
        <p:txBody>
          <a:bodyPr wrap="square" rtlCol="0">
            <a:spAutoFit/>
          </a:bodyPr>
          <a:lstStyle/>
          <a:p>
            <a:r>
              <a:rPr lang="en-GB" sz="3600" b="1" dirty="0"/>
              <a:t>To mute or not to mute …?</a:t>
            </a:r>
          </a:p>
        </p:txBody>
      </p:sp>
    </p:spTree>
    <p:extLst>
      <p:ext uri="{BB962C8B-B14F-4D97-AF65-F5344CB8AC3E}">
        <p14:creationId xmlns:p14="http://schemas.microsoft.com/office/powerpoint/2010/main" val="9133310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sport, athletic game, tennis&#10;&#10;Description automatically generated">
            <a:extLst>
              <a:ext uri="{FF2B5EF4-FFF2-40B4-BE49-F238E27FC236}">
                <a16:creationId xmlns:a16="http://schemas.microsoft.com/office/drawing/2014/main" id="{6FC54FCD-DB28-424E-A9F3-6130F01770EF}"/>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7114427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hape&#10;&#10;Description automatically generated with low confidence">
            <a:extLst>
              <a:ext uri="{FF2B5EF4-FFF2-40B4-BE49-F238E27FC236}">
                <a16:creationId xmlns:a16="http://schemas.microsoft.com/office/drawing/2014/main" id="{7A55CE09-62CA-4F75-8FD1-DF944DA282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0804" y="643467"/>
            <a:ext cx="5990392" cy="5571065"/>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37995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mn-lt"/>
              </a:rPr>
              <a:t>Audio/Video</a:t>
            </a:r>
          </a:p>
        </p:txBody>
      </p:sp>
      <p:pic>
        <p:nvPicPr>
          <p:cNvPr id="5" name="Content Placeholder 4">
            <a:extLst>
              <a:ext uri="{FF2B5EF4-FFF2-40B4-BE49-F238E27FC236}">
                <a16:creationId xmlns:a16="http://schemas.microsoft.com/office/drawing/2014/main" id="{FF4ECF97-1B06-4AB0-A015-291AAE810A69}"/>
              </a:ext>
            </a:extLst>
          </p:cNvPr>
          <p:cNvPicPr>
            <a:picLocks noGrp="1" noChangeAspect="1"/>
          </p:cNvPicPr>
          <p:nvPr>
            <p:ph idx="1"/>
          </p:nvPr>
        </p:nvPicPr>
        <p:blipFill>
          <a:blip r:embed="rId3"/>
          <a:stretch>
            <a:fillRect/>
          </a:stretch>
        </p:blipFill>
        <p:spPr>
          <a:xfrm>
            <a:off x="838200" y="1880957"/>
            <a:ext cx="3523986" cy="2121524"/>
          </a:xfrm>
          <a:prstGeom prst="rect">
            <a:avLst/>
          </a:prstGeom>
        </p:spPr>
      </p:pic>
      <p:pic>
        <p:nvPicPr>
          <p:cNvPr id="7" name="Picture 6">
            <a:extLst>
              <a:ext uri="{FF2B5EF4-FFF2-40B4-BE49-F238E27FC236}">
                <a16:creationId xmlns:a16="http://schemas.microsoft.com/office/drawing/2014/main" id="{C318FBB4-83A8-4DAF-86B8-03C5697E28C6}"/>
              </a:ext>
            </a:extLst>
          </p:cNvPr>
          <p:cNvPicPr>
            <a:picLocks noChangeAspect="1"/>
          </p:cNvPicPr>
          <p:nvPr/>
        </p:nvPicPr>
        <p:blipFill>
          <a:blip r:embed="rId4"/>
          <a:stretch>
            <a:fillRect/>
          </a:stretch>
        </p:blipFill>
        <p:spPr>
          <a:xfrm>
            <a:off x="838201" y="4191817"/>
            <a:ext cx="3523985" cy="2121524"/>
          </a:xfrm>
          <a:prstGeom prst="rect">
            <a:avLst/>
          </a:prstGeom>
        </p:spPr>
      </p:pic>
      <p:sp>
        <p:nvSpPr>
          <p:cNvPr id="9" name="TextBox 8">
            <a:extLst>
              <a:ext uri="{FF2B5EF4-FFF2-40B4-BE49-F238E27FC236}">
                <a16:creationId xmlns:a16="http://schemas.microsoft.com/office/drawing/2014/main" id="{304D7757-FB0E-40B3-B959-1949A980CF9C}"/>
              </a:ext>
            </a:extLst>
          </p:cNvPr>
          <p:cNvSpPr txBox="1"/>
          <p:nvPr/>
        </p:nvSpPr>
        <p:spPr>
          <a:xfrm>
            <a:off x="4898021" y="259556"/>
            <a:ext cx="5863590" cy="7663636"/>
          </a:xfrm>
          <a:prstGeom prst="rect">
            <a:avLst/>
          </a:prstGeom>
          <a:noFill/>
        </p:spPr>
        <p:txBody>
          <a:bodyPr wrap="square" rtlCol="0">
            <a:spAutoFit/>
          </a:bodyPr>
          <a:lstStyle/>
          <a:p>
            <a:endParaRPr lang="en-GB" dirty="0"/>
          </a:p>
          <a:p>
            <a:r>
              <a:rPr lang="en-GB" sz="2400" dirty="0"/>
              <a:t>BE MINDFUL OF YOUR OWN STATUS AND THAT OF OTHERS!</a:t>
            </a:r>
          </a:p>
          <a:p>
            <a:endParaRPr lang="en-GB" sz="2400" dirty="0"/>
          </a:p>
          <a:p>
            <a:r>
              <a:rPr lang="en-GB" sz="2400" dirty="0"/>
              <a:t>At the start of your meeting…</a:t>
            </a:r>
          </a:p>
          <a:p>
            <a:endParaRPr lang="en-GB" sz="2400" dirty="0"/>
          </a:p>
          <a:p>
            <a:pPr marL="285750" indent="-285750">
              <a:buFont typeface="Arial" panose="020B0604020202020204" pitchFamily="34" charset="0"/>
              <a:buChar char="•"/>
            </a:pPr>
            <a:r>
              <a:rPr lang="en-GB" sz="2400" dirty="0"/>
              <a:t>If MUTE is preferred, check the correct boxes at SET UP stage.</a:t>
            </a:r>
          </a:p>
          <a:p>
            <a:endParaRPr lang="en-GB" sz="2400" dirty="0"/>
          </a:p>
          <a:p>
            <a:pPr marL="285750" indent="-285750">
              <a:buFont typeface="Arial" panose="020B0604020202020204" pitchFamily="34" charset="0"/>
              <a:buChar char="•"/>
            </a:pPr>
            <a:r>
              <a:rPr lang="en-GB" sz="2400" dirty="0"/>
              <a:t>Audio &amp; Video may then be switched back on by participants</a:t>
            </a:r>
          </a:p>
          <a:p>
            <a:endParaRPr lang="en-GB" sz="2400" dirty="0"/>
          </a:p>
          <a:p>
            <a:pPr marL="285750" indent="-285750">
              <a:buFont typeface="Arial" panose="020B0604020202020204" pitchFamily="34" charset="0"/>
              <a:buChar char="•"/>
            </a:pPr>
            <a:r>
              <a:rPr lang="en-GB" sz="2400" dirty="0"/>
              <a:t>Within-meeting settings can disallow audio self-unmute</a:t>
            </a:r>
          </a:p>
          <a:p>
            <a:endParaRPr lang="en-GB" sz="2400" dirty="0"/>
          </a:p>
          <a:p>
            <a:r>
              <a:rPr lang="en-GB" sz="2400" dirty="0"/>
              <a:t>    Manage this with clear communication  </a:t>
            </a:r>
          </a:p>
          <a:p>
            <a:endParaRPr lang="en-GB" sz="2400" dirty="0"/>
          </a:p>
          <a:p>
            <a:endParaRPr lang="en-GB" dirty="0"/>
          </a:p>
          <a:p>
            <a:endParaRPr lang="en-GB" dirty="0"/>
          </a:p>
          <a:p>
            <a:r>
              <a:rPr lang="en-GB" dirty="0"/>
              <a:t> </a:t>
            </a:r>
          </a:p>
          <a:p>
            <a:endParaRPr lang="en-GB" dirty="0"/>
          </a:p>
          <a:p>
            <a:endParaRPr lang="en-GB" dirty="0"/>
          </a:p>
        </p:txBody>
      </p:sp>
    </p:spTree>
    <p:extLst>
      <p:ext uri="{BB962C8B-B14F-4D97-AF65-F5344CB8AC3E}">
        <p14:creationId xmlns:p14="http://schemas.microsoft.com/office/powerpoint/2010/main" val="86606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mn-lt"/>
              </a:rPr>
              <a:t>Audio/Video</a:t>
            </a:r>
          </a:p>
        </p:txBody>
      </p:sp>
      <p:pic>
        <p:nvPicPr>
          <p:cNvPr id="5" name="Content Placeholder 4">
            <a:extLst>
              <a:ext uri="{FF2B5EF4-FFF2-40B4-BE49-F238E27FC236}">
                <a16:creationId xmlns:a16="http://schemas.microsoft.com/office/drawing/2014/main" id="{FF4ECF97-1B06-4AB0-A015-291AAE810A69}"/>
              </a:ext>
            </a:extLst>
          </p:cNvPr>
          <p:cNvPicPr>
            <a:picLocks noGrp="1" noChangeAspect="1"/>
          </p:cNvPicPr>
          <p:nvPr>
            <p:ph idx="1"/>
          </p:nvPr>
        </p:nvPicPr>
        <p:blipFill>
          <a:blip r:embed="rId3"/>
          <a:stretch>
            <a:fillRect/>
          </a:stretch>
        </p:blipFill>
        <p:spPr>
          <a:xfrm>
            <a:off x="838200" y="1880957"/>
            <a:ext cx="3523986" cy="2121524"/>
          </a:xfrm>
          <a:prstGeom prst="rect">
            <a:avLst/>
          </a:prstGeom>
        </p:spPr>
      </p:pic>
      <p:pic>
        <p:nvPicPr>
          <p:cNvPr id="7" name="Picture 6">
            <a:extLst>
              <a:ext uri="{FF2B5EF4-FFF2-40B4-BE49-F238E27FC236}">
                <a16:creationId xmlns:a16="http://schemas.microsoft.com/office/drawing/2014/main" id="{C318FBB4-83A8-4DAF-86B8-03C5697E28C6}"/>
              </a:ext>
            </a:extLst>
          </p:cNvPr>
          <p:cNvPicPr>
            <a:picLocks noChangeAspect="1"/>
          </p:cNvPicPr>
          <p:nvPr/>
        </p:nvPicPr>
        <p:blipFill>
          <a:blip r:embed="rId4"/>
          <a:stretch>
            <a:fillRect/>
          </a:stretch>
        </p:blipFill>
        <p:spPr>
          <a:xfrm>
            <a:off x="838201" y="4191817"/>
            <a:ext cx="3523985" cy="2121524"/>
          </a:xfrm>
          <a:prstGeom prst="rect">
            <a:avLst/>
          </a:prstGeom>
        </p:spPr>
      </p:pic>
      <p:sp>
        <p:nvSpPr>
          <p:cNvPr id="9" name="TextBox 8">
            <a:extLst>
              <a:ext uri="{FF2B5EF4-FFF2-40B4-BE49-F238E27FC236}">
                <a16:creationId xmlns:a16="http://schemas.microsoft.com/office/drawing/2014/main" id="{304D7757-FB0E-40B3-B959-1949A980CF9C}"/>
              </a:ext>
            </a:extLst>
          </p:cNvPr>
          <p:cNvSpPr txBox="1"/>
          <p:nvPr/>
        </p:nvSpPr>
        <p:spPr>
          <a:xfrm>
            <a:off x="5088521" y="847771"/>
            <a:ext cx="5863590" cy="6309420"/>
          </a:xfrm>
          <a:prstGeom prst="rect">
            <a:avLst/>
          </a:prstGeom>
          <a:noFill/>
        </p:spPr>
        <p:txBody>
          <a:bodyPr wrap="square" rtlCol="0">
            <a:spAutoFit/>
          </a:bodyPr>
          <a:lstStyle/>
          <a:p>
            <a:r>
              <a:rPr lang="en-GB" sz="2400" dirty="0"/>
              <a:t>During your meeting …</a:t>
            </a:r>
          </a:p>
          <a:p>
            <a:endParaRPr lang="en-GB" sz="2400" dirty="0"/>
          </a:p>
          <a:p>
            <a:pPr marL="285750" indent="-285750">
              <a:buFont typeface="Arial" panose="020B0604020202020204" pitchFamily="34" charset="0"/>
              <a:buChar char="•"/>
            </a:pPr>
            <a:r>
              <a:rPr lang="en-GB" sz="2400" dirty="0"/>
              <a:t>H/CH can </a:t>
            </a:r>
            <a:r>
              <a:rPr lang="en-GB" sz="2400" b="1" dirty="0"/>
              <a:t>mute AUDIO -  ALL </a:t>
            </a:r>
            <a:r>
              <a:rPr lang="en-GB" sz="2400" dirty="0"/>
              <a:t>or </a:t>
            </a:r>
            <a:r>
              <a:rPr lang="en-GB" sz="2400" b="1" dirty="0"/>
              <a:t> individually </a:t>
            </a:r>
            <a:r>
              <a:rPr lang="en-GB" sz="2400" dirty="0"/>
              <a:t>(various ways)</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H/CH  can </a:t>
            </a:r>
            <a:r>
              <a:rPr lang="en-GB" sz="2400" b="1" dirty="0"/>
              <a:t>mute individual VIDEOS</a:t>
            </a:r>
            <a:r>
              <a:rPr lang="en-GB" sz="2400" dirty="0"/>
              <a:t>, and </a:t>
            </a:r>
            <a:r>
              <a:rPr lang="en-GB" sz="2400" b="1" dirty="0"/>
              <a:t>Zoom has recently introduced participants not being able to switch them back on </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If participants have </a:t>
            </a:r>
            <a:r>
              <a:rPr lang="en-GB" sz="2400" b="1" dirty="0"/>
              <a:t>muted own audio or video</a:t>
            </a:r>
            <a:r>
              <a:rPr lang="en-GB" sz="2400" dirty="0"/>
              <a:t>, C/CH can  ask them to switch them back on (discreet Zoom alert)</a:t>
            </a:r>
          </a:p>
          <a:p>
            <a:endParaRPr lang="en-GB" sz="2400" dirty="0"/>
          </a:p>
          <a:p>
            <a:r>
              <a:rPr lang="en-GB" sz="2400" dirty="0" err="1"/>
              <a:t>n.b.</a:t>
            </a:r>
            <a:r>
              <a:rPr lang="en-GB" sz="2400" dirty="0"/>
              <a:t> </a:t>
            </a:r>
            <a:r>
              <a:rPr lang="en-GB" sz="2400" b="1" dirty="0"/>
              <a:t>NO ‘MUTE ALL’ FOR VIDEO </a:t>
            </a:r>
            <a:r>
              <a:rPr lang="en-GB" sz="2400" dirty="0"/>
              <a:t>In MEETINGS</a:t>
            </a:r>
          </a:p>
          <a:p>
            <a:endParaRPr lang="en-GB" sz="2400" dirty="0"/>
          </a:p>
          <a:p>
            <a:endParaRPr lang="en-GB" sz="2000" dirty="0"/>
          </a:p>
          <a:p>
            <a:endParaRPr lang="en-GB" sz="2400" dirty="0"/>
          </a:p>
        </p:txBody>
      </p:sp>
    </p:spTree>
    <p:extLst>
      <p:ext uri="{BB962C8B-B14F-4D97-AF65-F5344CB8AC3E}">
        <p14:creationId xmlns:p14="http://schemas.microsoft.com/office/powerpoint/2010/main" val="366450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4EB77B-77B3-4DFB-917A-7986FD2E0720}"/>
              </a:ext>
            </a:extLst>
          </p:cNvPr>
          <p:cNvSpPr>
            <a:spLocks noGrp="1"/>
          </p:cNvSpPr>
          <p:nvPr>
            <p:ph type="title"/>
          </p:nvPr>
        </p:nvSpPr>
        <p:spPr>
          <a:xfrm>
            <a:off x="686834" y="591344"/>
            <a:ext cx="3200400" cy="5585619"/>
          </a:xfrm>
        </p:spPr>
        <p:txBody>
          <a:bodyPr>
            <a:normAutofit/>
          </a:bodyPr>
          <a:lstStyle/>
          <a:p>
            <a:r>
              <a:rPr lang="en-GB" dirty="0" err="1">
                <a:solidFill>
                  <a:srgbClr val="FFFFFF"/>
                </a:solidFill>
              </a:rPr>
              <a:t>cont</a:t>
            </a:r>
            <a:r>
              <a:rPr lang="en-GB" dirty="0">
                <a:solidFill>
                  <a:srgbClr val="FFFFFF"/>
                </a:solidFill>
              </a:rPr>
              <a:t>…</a:t>
            </a:r>
            <a:br>
              <a:rPr lang="en-GB" sz="2400" dirty="0">
                <a:solidFill>
                  <a:srgbClr val="FFFFFF"/>
                </a:solidFill>
              </a:rPr>
            </a:br>
            <a:endParaRPr lang="en-GB"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343085F-B876-4BD7-8545-0F57EEB62599}"/>
              </a:ext>
            </a:extLst>
          </p:cNvPr>
          <p:cNvSpPr>
            <a:spLocks noGrp="1"/>
          </p:cNvSpPr>
          <p:nvPr>
            <p:ph idx="1"/>
          </p:nvPr>
        </p:nvSpPr>
        <p:spPr>
          <a:xfrm>
            <a:off x="4456719" y="389343"/>
            <a:ext cx="7285008" cy="6079309"/>
          </a:xfrm>
        </p:spPr>
        <p:txBody>
          <a:bodyPr anchor="ctr">
            <a:normAutofit/>
          </a:bodyPr>
          <a:lstStyle/>
          <a:p>
            <a:pPr marL="0" indent="0">
              <a:buNone/>
            </a:pPr>
            <a:r>
              <a:rPr lang="en-GB" dirty="0"/>
              <a:t>4. Signpost to other ways of interacting </a:t>
            </a:r>
          </a:p>
          <a:p>
            <a:pPr marL="0" indent="0">
              <a:buNone/>
            </a:pPr>
            <a:endParaRPr lang="en-GB" dirty="0"/>
          </a:p>
          <a:p>
            <a:pPr marL="0" indent="0">
              <a:buNone/>
            </a:pPr>
            <a:r>
              <a:rPr lang="en-GB" dirty="0"/>
              <a:t>5. Briefly touch upon recording  </a:t>
            </a:r>
          </a:p>
          <a:p>
            <a:pPr marL="0" indent="0">
              <a:buNone/>
            </a:pPr>
            <a:endParaRPr lang="en-GB" dirty="0"/>
          </a:p>
          <a:p>
            <a:pPr marL="0" indent="0">
              <a:buNone/>
            </a:pPr>
            <a:r>
              <a:rPr lang="en-GB" dirty="0"/>
              <a:t>Along the way ….some GDPR / security reminders</a:t>
            </a:r>
          </a:p>
          <a:p>
            <a:pPr marL="0" indent="0">
              <a:buNone/>
            </a:pPr>
            <a:endParaRPr lang="en-GB" dirty="0"/>
          </a:p>
          <a:p>
            <a:pPr marL="0" indent="0">
              <a:buNone/>
            </a:pPr>
            <a:endParaRPr lang="en-GB" dirty="0"/>
          </a:p>
          <a:p>
            <a:endParaRPr lang="en-GB" dirty="0"/>
          </a:p>
          <a:p>
            <a:pPr marL="0" indent="0">
              <a:buNone/>
            </a:pPr>
            <a:endParaRPr lang="en-GB" dirty="0"/>
          </a:p>
        </p:txBody>
      </p:sp>
    </p:spTree>
    <p:extLst>
      <p:ext uri="{BB962C8B-B14F-4D97-AF65-F5344CB8AC3E}">
        <p14:creationId xmlns:p14="http://schemas.microsoft.com/office/powerpoint/2010/main" val="185845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mn-lt"/>
              </a:rPr>
              <a:t>Audio/Video</a:t>
            </a:r>
          </a:p>
        </p:txBody>
      </p:sp>
      <p:pic>
        <p:nvPicPr>
          <p:cNvPr id="5" name="Content Placeholder 4">
            <a:extLst>
              <a:ext uri="{FF2B5EF4-FFF2-40B4-BE49-F238E27FC236}">
                <a16:creationId xmlns:a16="http://schemas.microsoft.com/office/drawing/2014/main" id="{FF4ECF97-1B06-4AB0-A015-291AAE810A69}"/>
              </a:ext>
            </a:extLst>
          </p:cNvPr>
          <p:cNvPicPr>
            <a:picLocks noGrp="1" noChangeAspect="1"/>
          </p:cNvPicPr>
          <p:nvPr>
            <p:ph idx="1"/>
          </p:nvPr>
        </p:nvPicPr>
        <p:blipFill>
          <a:blip r:embed="rId3"/>
          <a:stretch>
            <a:fillRect/>
          </a:stretch>
        </p:blipFill>
        <p:spPr>
          <a:xfrm>
            <a:off x="838200" y="1880957"/>
            <a:ext cx="3523986" cy="2121524"/>
          </a:xfrm>
          <a:prstGeom prst="rect">
            <a:avLst/>
          </a:prstGeom>
        </p:spPr>
      </p:pic>
      <p:pic>
        <p:nvPicPr>
          <p:cNvPr id="7" name="Picture 6">
            <a:extLst>
              <a:ext uri="{FF2B5EF4-FFF2-40B4-BE49-F238E27FC236}">
                <a16:creationId xmlns:a16="http://schemas.microsoft.com/office/drawing/2014/main" id="{C318FBB4-83A8-4DAF-86B8-03C5697E28C6}"/>
              </a:ext>
            </a:extLst>
          </p:cNvPr>
          <p:cNvPicPr>
            <a:picLocks noChangeAspect="1"/>
          </p:cNvPicPr>
          <p:nvPr/>
        </p:nvPicPr>
        <p:blipFill>
          <a:blip r:embed="rId4"/>
          <a:stretch>
            <a:fillRect/>
          </a:stretch>
        </p:blipFill>
        <p:spPr>
          <a:xfrm>
            <a:off x="838201" y="4191817"/>
            <a:ext cx="3523985" cy="2121524"/>
          </a:xfrm>
          <a:prstGeom prst="rect">
            <a:avLst/>
          </a:prstGeom>
        </p:spPr>
      </p:pic>
      <p:sp>
        <p:nvSpPr>
          <p:cNvPr id="9" name="TextBox 8">
            <a:extLst>
              <a:ext uri="{FF2B5EF4-FFF2-40B4-BE49-F238E27FC236}">
                <a16:creationId xmlns:a16="http://schemas.microsoft.com/office/drawing/2014/main" id="{304D7757-FB0E-40B3-B959-1949A980CF9C}"/>
              </a:ext>
            </a:extLst>
          </p:cNvPr>
          <p:cNvSpPr txBox="1"/>
          <p:nvPr/>
        </p:nvSpPr>
        <p:spPr>
          <a:xfrm>
            <a:off x="5232166" y="1936750"/>
            <a:ext cx="5863590" cy="769441"/>
          </a:xfrm>
          <a:prstGeom prst="rect">
            <a:avLst/>
          </a:prstGeom>
          <a:noFill/>
        </p:spPr>
        <p:txBody>
          <a:bodyPr wrap="square" rtlCol="0">
            <a:spAutoFit/>
          </a:bodyPr>
          <a:lstStyle/>
          <a:p>
            <a:endParaRPr lang="en-GB" sz="2000" dirty="0"/>
          </a:p>
          <a:p>
            <a:endParaRPr lang="en-GB" sz="2400" dirty="0"/>
          </a:p>
        </p:txBody>
      </p:sp>
      <p:sp>
        <p:nvSpPr>
          <p:cNvPr id="3" name="TextBox 2">
            <a:extLst>
              <a:ext uri="{FF2B5EF4-FFF2-40B4-BE49-F238E27FC236}">
                <a16:creationId xmlns:a16="http://schemas.microsoft.com/office/drawing/2014/main" id="{5BF15C47-4BB5-4423-B3F9-6C795785A225}"/>
              </a:ext>
            </a:extLst>
          </p:cNvPr>
          <p:cNvSpPr txBox="1"/>
          <p:nvPr/>
        </p:nvSpPr>
        <p:spPr>
          <a:xfrm>
            <a:off x="5398536" y="1765015"/>
            <a:ext cx="6115050" cy="6063198"/>
          </a:xfrm>
          <a:prstGeom prst="rect">
            <a:avLst/>
          </a:prstGeom>
          <a:noFill/>
        </p:spPr>
        <p:txBody>
          <a:bodyPr wrap="square" rtlCol="0">
            <a:spAutoFit/>
          </a:bodyPr>
          <a:lstStyle/>
          <a:p>
            <a:r>
              <a:rPr lang="en-GB" sz="2800" dirty="0"/>
              <a:t>So, some tips …</a:t>
            </a:r>
          </a:p>
          <a:p>
            <a:endParaRPr lang="en-GB" dirty="0"/>
          </a:p>
          <a:p>
            <a:pPr marL="285750" indent="-285750">
              <a:buFont typeface="Arial" panose="020B0604020202020204" pitchFamily="34" charset="0"/>
              <a:buChar char="•"/>
            </a:pPr>
            <a:r>
              <a:rPr lang="en-GB" sz="2400" dirty="0"/>
              <a:t>Start as you mean to go on</a:t>
            </a:r>
          </a:p>
          <a:p>
            <a:endParaRPr lang="en-GB" sz="2400" dirty="0"/>
          </a:p>
          <a:p>
            <a:pPr marL="285750" indent="-285750">
              <a:buFont typeface="Arial" panose="020B0604020202020204" pitchFamily="34" charset="0"/>
              <a:buChar char="•"/>
            </a:pPr>
            <a:r>
              <a:rPr lang="en-GB" sz="2400" dirty="0"/>
              <a:t>Invite audio and video sharing at regular points </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Remember, no-one can be pressured </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Try to create an atmosphere where people feel comfortable to share </a:t>
            </a:r>
          </a:p>
          <a:p>
            <a:pPr marL="285750" indent="-285750">
              <a:buFont typeface="Arial" panose="020B0604020202020204" pitchFamily="34" charset="0"/>
              <a:buChar char="•"/>
            </a:pPr>
            <a:endParaRPr lang="en-GB" dirty="0"/>
          </a:p>
          <a:p>
            <a:r>
              <a:rPr lang="en-GB" dirty="0"/>
              <a:t> </a:t>
            </a:r>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134842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tiktok thank you">
            <a:extLst>
              <a:ext uri="{FF2B5EF4-FFF2-40B4-BE49-F238E27FC236}">
                <a16:creationId xmlns:a16="http://schemas.microsoft.com/office/drawing/2014/main" id="{7EE1BDF2-5339-45B1-B5F1-0F054FA725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882" b="1213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115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omputer&#10;&#10;Description automatically generated">
            <a:extLst>
              <a:ext uri="{FF2B5EF4-FFF2-40B4-BE49-F238E27FC236}">
                <a16:creationId xmlns:a16="http://schemas.microsoft.com/office/drawing/2014/main" id="{F2E522F0-EDFA-44EE-AA16-9763D54F5D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5271" y="276393"/>
            <a:ext cx="4231073" cy="6176750"/>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91619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mn-lt"/>
              </a:rPr>
              <a:t>Key functions…</a:t>
            </a:r>
          </a:p>
        </p:txBody>
      </p:sp>
      <p:sp>
        <p:nvSpPr>
          <p:cNvPr id="3" name="Content Placeholder 2"/>
          <p:cNvSpPr>
            <a:spLocks noGrp="1"/>
          </p:cNvSpPr>
          <p:nvPr>
            <p:ph idx="1"/>
          </p:nvPr>
        </p:nvSpPr>
        <p:spPr>
          <a:xfrm>
            <a:off x="838200" y="1392672"/>
            <a:ext cx="10515600" cy="4351338"/>
          </a:xfrm>
        </p:spPr>
        <p:txBody>
          <a:bodyPr anchor="ctr"/>
          <a:lstStyle/>
          <a:p>
            <a:r>
              <a:rPr lang="en-GB" dirty="0"/>
              <a:t>Chat</a:t>
            </a:r>
          </a:p>
          <a:p>
            <a:endParaRPr lang="en-GB" dirty="0"/>
          </a:p>
          <a:p>
            <a:r>
              <a:rPr lang="en-GB" dirty="0"/>
              <a:t>Sharing Mic and Video</a:t>
            </a:r>
          </a:p>
          <a:p>
            <a:endParaRPr lang="en-GB" dirty="0"/>
          </a:p>
          <a:p>
            <a:r>
              <a:rPr lang="en-GB" b="1" dirty="0">
                <a:solidFill>
                  <a:srgbClr val="FF0000"/>
                </a:solidFill>
              </a:rPr>
              <a:t>Share Screen</a:t>
            </a: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5B9E2345-73BB-4004-960F-70BF0FE76ADB}"/>
                  </a:ext>
                </a:extLst>
              </p14:cNvPr>
              <p14:cNvContentPartPr/>
              <p14:nvPr/>
            </p14:nvContentPartPr>
            <p14:xfrm>
              <a:off x="3630740" y="1113990"/>
              <a:ext cx="39960" cy="9720"/>
            </p14:xfrm>
          </p:contentPart>
        </mc:Choice>
        <mc:Fallback xmlns="">
          <p:pic>
            <p:nvPicPr>
              <p:cNvPr id="4" name="Ink 3">
                <a:extLst>
                  <a:ext uri="{FF2B5EF4-FFF2-40B4-BE49-F238E27FC236}">
                    <a16:creationId xmlns:a16="http://schemas.microsoft.com/office/drawing/2014/main" id="{5B9E2345-73BB-4004-960F-70BF0FE76ADB}"/>
                  </a:ext>
                </a:extLst>
              </p:cNvPr>
              <p:cNvPicPr/>
              <p:nvPr/>
            </p:nvPicPr>
            <p:blipFill>
              <a:blip r:embed="rId4"/>
              <a:stretch>
                <a:fillRect/>
              </a:stretch>
            </p:blipFill>
            <p:spPr>
              <a:xfrm>
                <a:off x="3622100" y="1104990"/>
                <a:ext cx="5760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E0F82B77-D4B7-45E1-BACE-8FDFD23F2CEB}"/>
                  </a:ext>
                </a:extLst>
              </p14:cNvPr>
              <p14:cNvContentPartPr/>
              <p14:nvPr/>
            </p14:nvContentPartPr>
            <p14:xfrm>
              <a:off x="3882380" y="875670"/>
              <a:ext cx="11160" cy="6480"/>
            </p14:xfrm>
          </p:contentPart>
        </mc:Choice>
        <mc:Fallback xmlns="">
          <p:pic>
            <p:nvPicPr>
              <p:cNvPr id="5" name="Ink 4">
                <a:extLst>
                  <a:ext uri="{FF2B5EF4-FFF2-40B4-BE49-F238E27FC236}">
                    <a16:creationId xmlns:a16="http://schemas.microsoft.com/office/drawing/2014/main" id="{E0F82B77-D4B7-45E1-BACE-8FDFD23F2CEB}"/>
                  </a:ext>
                </a:extLst>
              </p:cNvPr>
              <p:cNvPicPr/>
              <p:nvPr/>
            </p:nvPicPr>
            <p:blipFill>
              <a:blip r:embed="rId6"/>
              <a:stretch>
                <a:fillRect/>
              </a:stretch>
            </p:blipFill>
            <p:spPr>
              <a:xfrm>
                <a:off x="3873380" y="867030"/>
                <a:ext cx="2880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C77D922E-53E3-4147-B65C-1C69139B5293}"/>
                  </a:ext>
                </a:extLst>
              </p14:cNvPr>
              <p14:cNvContentPartPr/>
              <p14:nvPr/>
            </p14:nvContentPartPr>
            <p14:xfrm>
              <a:off x="3413300" y="998070"/>
              <a:ext cx="45720" cy="54360"/>
            </p14:xfrm>
          </p:contentPart>
        </mc:Choice>
        <mc:Fallback xmlns="">
          <p:pic>
            <p:nvPicPr>
              <p:cNvPr id="6" name="Ink 5">
                <a:extLst>
                  <a:ext uri="{FF2B5EF4-FFF2-40B4-BE49-F238E27FC236}">
                    <a16:creationId xmlns:a16="http://schemas.microsoft.com/office/drawing/2014/main" id="{C77D922E-53E3-4147-B65C-1C69139B5293}"/>
                  </a:ext>
                </a:extLst>
              </p:cNvPr>
              <p:cNvPicPr/>
              <p:nvPr/>
            </p:nvPicPr>
            <p:blipFill>
              <a:blip r:embed="rId8"/>
              <a:stretch>
                <a:fillRect/>
              </a:stretch>
            </p:blipFill>
            <p:spPr>
              <a:xfrm>
                <a:off x="3404660" y="989430"/>
                <a:ext cx="6336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968E7454-19EC-4FA2-B5D2-D66840F55770}"/>
                  </a:ext>
                </a:extLst>
              </p14:cNvPr>
              <p14:cNvContentPartPr/>
              <p14:nvPr/>
            </p14:nvContentPartPr>
            <p14:xfrm>
              <a:off x="3912980" y="1011030"/>
              <a:ext cx="9000" cy="3600"/>
            </p14:xfrm>
          </p:contentPart>
        </mc:Choice>
        <mc:Fallback xmlns="">
          <p:pic>
            <p:nvPicPr>
              <p:cNvPr id="7" name="Ink 6">
                <a:extLst>
                  <a:ext uri="{FF2B5EF4-FFF2-40B4-BE49-F238E27FC236}">
                    <a16:creationId xmlns:a16="http://schemas.microsoft.com/office/drawing/2014/main" id="{968E7454-19EC-4FA2-B5D2-D66840F55770}"/>
                  </a:ext>
                </a:extLst>
              </p:cNvPr>
              <p:cNvPicPr/>
              <p:nvPr/>
            </p:nvPicPr>
            <p:blipFill>
              <a:blip r:embed="rId10"/>
              <a:stretch>
                <a:fillRect/>
              </a:stretch>
            </p:blipFill>
            <p:spPr>
              <a:xfrm>
                <a:off x="3904340" y="1002030"/>
                <a:ext cx="26640" cy="21240"/>
              </a:xfrm>
              <a:prstGeom prst="rect">
                <a:avLst/>
              </a:prstGeom>
            </p:spPr>
          </p:pic>
        </mc:Fallback>
      </mc:AlternateContent>
    </p:spTree>
    <p:extLst>
      <p:ext uri="{BB962C8B-B14F-4D97-AF65-F5344CB8AC3E}">
        <p14:creationId xmlns:p14="http://schemas.microsoft.com/office/powerpoint/2010/main" val="23595031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3E760-622F-4E3F-91CA-3EB8F7778268}"/>
              </a:ext>
            </a:extLst>
          </p:cNvPr>
          <p:cNvSpPr>
            <a:spLocks noGrp="1"/>
          </p:cNvSpPr>
          <p:nvPr>
            <p:ph type="title"/>
          </p:nvPr>
        </p:nvSpPr>
        <p:spPr>
          <a:xfrm>
            <a:off x="787400" y="0"/>
            <a:ext cx="10515600" cy="1325563"/>
          </a:xfrm>
        </p:spPr>
        <p:txBody>
          <a:bodyPr/>
          <a:lstStyle/>
          <a:p>
            <a:r>
              <a:rPr lang="en-GB" b="1" dirty="0">
                <a:latin typeface="+mn-lt"/>
              </a:rPr>
              <a:t>Sharing your screen</a:t>
            </a:r>
          </a:p>
        </p:txBody>
      </p:sp>
      <p:pic>
        <p:nvPicPr>
          <p:cNvPr id="5" name="Content Placeholder 4" descr="A close up of a sign&#10;&#10;Description automatically generated">
            <a:extLst>
              <a:ext uri="{FF2B5EF4-FFF2-40B4-BE49-F238E27FC236}">
                <a16:creationId xmlns:a16="http://schemas.microsoft.com/office/drawing/2014/main" id="{0A11334A-B9B8-464E-86E8-29764FF57E0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97082" y="1780451"/>
            <a:ext cx="1520233" cy="786104"/>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2D82996F-367E-48B7-848F-2236D6EA1709}"/>
              </a:ext>
            </a:extLst>
          </p:cNvPr>
          <p:cNvPicPr>
            <a:picLocks noChangeAspect="1"/>
          </p:cNvPicPr>
          <p:nvPr/>
        </p:nvPicPr>
        <p:blipFill>
          <a:blip r:embed="rId4"/>
          <a:stretch>
            <a:fillRect/>
          </a:stretch>
        </p:blipFill>
        <p:spPr>
          <a:xfrm>
            <a:off x="3844637" y="1550503"/>
            <a:ext cx="7736408" cy="4845414"/>
          </a:xfrm>
          <a:prstGeom prst="rect">
            <a:avLst/>
          </a:prstGeom>
        </p:spPr>
      </p:pic>
      <p:sp>
        <p:nvSpPr>
          <p:cNvPr id="6" name="Rectangle 5">
            <a:extLst>
              <a:ext uri="{FF2B5EF4-FFF2-40B4-BE49-F238E27FC236}">
                <a16:creationId xmlns:a16="http://schemas.microsoft.com/office/drawing/2014/main" id="{1265F507-11A1-4A29-8624-5AAFA41B76D2}"/>
              </a:ext>
            </a:extLst>
          </p:cNvPr>
          <p:cNvSpPr/>
          <p:nvPr/>
        </p:nvSpPr>
        <p:spPr>
          <a:xfrm>
            <a:off x="6287678" y="4953000"/>
            <a:ext cx="1048304" cy="567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50EA67F5-6F42-4BDE-B839-A5789F41777C}"/>
              </a:ext>
            </a:extLst>
          </p:cNvPr>
          <p:cNvSpPr txBox="1"/>
          <p:nvPr/>
        </p:nvSpPr>
        <p:spPr>
          <a:xfrm>
            <a:off x="710119" y="3803515"/>
            <a:ext cx="2782111" cy="1477328"/>
          </a:xfrm>
          <a:prstGeom prst="rect">
            <a:avLst/>
          </a:prstGeom>
          <a:noFill/>
        </p:spPr>
        <p:txBody>
          <a:bodyPr wrap="square" rtlCol="0">
            <a:spAutoFit/>
          </a:bodyPr>
          <a:lstStyle/>
          <a:p>
            <a:r>
              <a:rPr lang="en-GB" dirty="0" err="1"/>
              <a:t>n.b.</a:t>
            </a:r>
            <a:r>
              <a:rPr lang="en-GB" dirty="0"/>
              <a:t> Participants are now defaulted to NOT being allowed to screen share., which can be re-enabled in a few different ways</a:t>
            </a:r>
          </a:p>
        </p:txBody>
      </p:sp>
    </p:spTree>
    <p:extLst>
      <p:ext uri="{BB962C8B-B14F-4D97-AF65-F5344CB8AC3E}">
        <p14:creationId xmlns:p14="http://schemas.microsoft.com/office/powerpoint/2010/main" val="25045118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0658" y="2001842"/>
            <a:ext cx="1264758" cy="71632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567" y="3565892"/>
            <a:ext cx="4938856" cy="7163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Subtitle 6">
            <a:extLst>
              <a:ext uri="{FF2B5EF4-FFF2-40B4-BE49-F238E27FC236}">
                <a16:creationId xmlns:a16="http://schemas.microsoft.com/office/drawing/2014/main" id="{FB56808A-0BC6-4517-9EC9-4EE5C6E6AE78}"/>
              </a:ext>
            </a:extLst>
          </p:cNvPr>
          <p:cNvSpPr>
            <a:spLocks noGrp="1"/>
          </p:cNvSpPr>
          <p:nvPr>
            <p:ph type="subTitle" idx="1"/>
          </p:nvPr>
        </p:nvSpPr>
        <p:spPr>
          <a:xfrm>
            <a:off x="479900" y="489770"/>
            <a:ext cx="8968899" cy="2019300"/>
          </a:xfrm>
        </p:spPr>
        <p:txBody>
          <a:bodyPr>
            <a:noAutofit/>
          </a:bodyPr>
          <a:lstStyle/>
          <a:p>
            <a:pPr algn="l"/>
            <a:r>
              <a:rPr lang="en-GB" sz="4800" b="1" dirty="0"/>
              <a:t>4. Some other ways of interacting </a:t>
            </a:r>
          </a:p>
          <a:p>
            <a:pPr algn="l"/>
            <a:endParaRPr lang="en-GB" sz="3600" dirty="0"/>
          </a:p>
          <a:p>
            <a:pPr algn="l"/>
            <a:r>
              <a:rPr lang="en-GB" sz="3600" dirty="0">
                <a:latin typeface="+mj-lt"/>
              </a:rPr>
              <a:t>From the ‘Participants’ button… </a:t>
            </a:r>
          </a:p>
          <a:p>
            <a:pPr algn="l"/>
            <a:endParaRPr lang="en-GB" sz="3600" dirty="0">
              <a:latin typeface="+mj-lt"/>
            </a:endParaRPr>
          </a:p>
          <a:p>
            <a:pPr algn="l"/>
            <a:endParaRPr lang="en-GB" sz="3600" dirty="0">
              <a:latin typeface="+mj-lt"/>
            </a:endParaRPr>
          </a:p>
          <a:p>
            <a:pPr algn="l"/>
            <a:endParaRPr lang="en-GB" sz="3600" dirty="0">
              <a:latin typeface="+mj-lt"/>
            </a:endParaRPr>
          </a:p>
          <a:p>
            <a:pPr algn="l"/>
            <a:endParaRPr lang="en-GB" sz="3600" dirty="0">
              <a:latin typeface="+mj-lt"/>
            </a:endParaRPr>
          </a:p>
          <a:p>
            <a:pPr algn="l"/>
            <a:endParaRPr lang="en-GB" sz="3600" dirty="0">
              <a:latin typeface="+mj-lt"/>
            </a:endParaRPr>
          </a:p>
        </p:txBody>
      </p:sp>
      <p:pic>
        <p:nvPicPr>
          <p:cNvPr id="6" name="Picture 5" descr="A screenshot of a cell phone&#10;&#10;Description automatically generated">
            <a:extLst>
              <a:ext uri="{FF2B5EF4-FFF2-40B4-BE49-F238E27FC236}">
                <a16:creationId xmlns:a16="http://schemas.microsoft.com/office/drawing/2014/main" id="{CA06D6C1-A5E2-4136-935A-2F116653BF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901" y="2642195"/>
            <a:ext cx="6594582" cy="3035160"/>
          </a:xfrm>
          <a:prstGeom prst="rect">
            <a:avLst/>
          </a:prstGeom>
        </p:spPr>
      </p:pic>
      <p:sp>
        <p:nvSpPr>
          <p:cNvPr id="3" name="TextBox 2">
            <a:extLst>
              <a:ext uri="{FF2B5EF4-FFF2-40B4-BE49-F238E27FC236}">
                <a16:creationId xmlns:a16="http://schemas.microsoft.com/office/drawing/2014/main" id="{A0062F2A-40DB-47F8-A831-B31734E4F91F}"/>
              </a:ext>
            </a:extLst>
          </p:cNvPr>
          <p:cNvSpPr txBox="1"/>
          <p:nvPr/>
        </p:nvSpPr>
        <p:spPr>
          <a:xfrm>
            <a:off x="6681761" y="5429250"/>
            <a:ext cx="5030338" cy="1200329"/>
          </a:xfrm>
          <a:prstGeom prst="rect">
            <a:avLst/>
          </a:prstGeom>
          <a:noFill/>
        </p:spPr>
        <p:txBody>
          <a:bodyPr wrap="square" rtlCol="0">
            <a:spAutoFit/>
          </a:bodyPr>
          <a:lstStyle/>
          <a:p>
            <a:r>
              <a:rPr lang="en-GB" sz="2400" dirty="0" err="1"/>
              <a:t>n.b.</a:t>
            </a:r>
            <a:r>
              <a:rPr lang="en-GB" sz="2400" dirty="0"/>
              <a:t> hosts don’t have the ‘Raise Hand’ icon. Not to be confused with the Wave!</a:t>
            </a:r>
          </a:p>
        </p:txBody>
      </p:sp>
    </p:spTree>
    <p:extLst>
      <p:ext uri="{BB962C8B-B14F-4D97-AF65-F5344CB8AC3E}">
        <p14:creationId xmlns:p14="http://schemas.microsoft.com/office/powerpoint/2010/main" val="169702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4E11B485-2D65-43F7-95B9-1D758EABE2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8906" y="661166"/>
            <a:ext cx="3619526" cy="4295806"/>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59B462BA-3F2F-4E6A-8CBA-B5C404DB4D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6836" y="620628"/>
            <a:ext cx="2566048" cy="295713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BC217155-6E40-49E2-8F1F-F840433007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0111" y="3429000"/>
            <a:ext cx="3657113" cy="3055944"/>
          </a:xfrm>
          <a:prstGeom prst="rect">
            <a:avLst/>
          </a:prstGeom>
        </p:spPr>
      </p:pic>
      <p:sp>
        <p:nvSpPr>
          <p:cNvPr id="2" name="Rectangle 1">
            <a:extLst>
              <a:ext uri="{FF2B5EF4-FFF2-40B4-BE49-F238E27FC236}">
                <a16:creationId xmlns:a16="http://schemas.microsoft.com/office/drawing/2014/main" id="{2EC680D4-7C87-48CC-AAFF-F6742CAE2BD6}"/>
              </a:ext>
            </a:extLst>
          </p:cNvPr>
          <p:cNvSpPr/>
          <p:nvPr/>
        </p:nvSpPr>
        <p:spPr>
          <a:xfrm>
            <a:off x="1436914" y="285008"/>
            <a:ext cx="3455720" cy="274320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78DCB299-6B94-4FC2-8F8F-403EFC077971}"/>
              </a:ext>
            </a:extLst>
          </p:cNvPr>
          <p:cNvSpPr/>
          <p:nvPr/>
        </p:nvSpPr>
        <p:spPr>
          <a:xfrm>
            <a:off x="5571507" y="285008"/>
            <a:ext cx="3976253" cy="274320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32E74B26-580B-4CEF-94FB-0EF1AA991560}"/>
              </a:ext>
            </a:extLst>
          </p:cNvPr>
          <p:cNvSpPr/>
          <p:nvPr/>
        </p:nvSpPr>
        <p:spPr>
          <a:xfrm>
            <a:off x="3843552" y="3404366"/>
            <a:ext cx="3976253" cy="3317068"/>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8330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578E5-A0BB-4A68-B31D-1D1912265736}"/>
              </a:ext>
            </a:extLst>
          </p:cNvPr>
          <p:cNvSpPr>
            <a:spLocks noGrp="1"/>
          </p:cNvSpPr>
          <p:nvPr>
            <p:ph type="title"/>
          </p:nvPr>
        </p:nvSpPr>
        <p:spPr/>
        <p:txBody>
          <a:bodyPr/>
          <a:lstStyle/>
          <a:p>
            <a:r>
              <a:rPr lang="en-GB" b="1" dirty="0"/>
              <a:t>5. </a:t>
            </a:r>
            <a:r>
              <a:rPr lang="en-GB" b="1" dirty="0">
                <a:latin typeface="+mn-lt"/>
              </a:rPr>
              <a:t>Recording your session (the basics)</a:t>
            </a:r>
          </a:p>
        </p:txBody>
      </p:sp>
      <p:pic>
        <p:nvPicPr>
          <p:cNvPr id="7" name="Content Placeholder 6" descr="A screenshot of a cell phone&#10;&#10;Description automatically generated">
            <a:extLst>
              <a:ext uri="{FF2B5EF4-FFF2-40B4-BE49-F238E27FC236}">
                <a16:creationId xmlns:a16="http://schemas.microsoft.com/office/drawing/2014/main" id="{DBA126DA-375B-4FC6-9286-A8809832FE8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06400" y="1824182"/>
            <a:ext cx="6318250" cy="3273136"/>
          </a:xfrm>
        </p:spPr>
      </p:pic>
      <p:pic>
        <p:nvPicPr>
          <p:cNvPr id="9" name="Content Placeholder 8" descr="A picture containing drawing&#10;&#10;Description automatically generated">
            <a:extLst>
              <a:ext uri="{FF2B5EF4-FFF2-40B4-BE49-F238E27FC236}">
                <a16:creationId xmlns:a16="http://schemas.microsoft.com/office/drawing/2014/main" id="{87679C25-19CF-41A3-800B-A43B104ABB5A}"/>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282168" y="1952088"/>
            <a:ext cx="1118716" cy="886981"/>
          </a:xfrm>
        </p:spPr>
      </p:pic>
      <p:pic>
        <p:nvPicPr>
          <p:cNvPr id="11" name="Picture 10" descr="A screen shot of a social media post&#10;&#10;Description automatically generated">
            <a:extLst>
              <a:ext uri="{FF2B5EF4-FFF2-40B4-BE49-F238E27FC236}">
                <a16:creationId xmlns:a16="http://schemas.microsoft.com/office/drawing/2014/main" id="{DCADEABA-2DE1-43DF-AF29-F263E15D4E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1326" y="1963536"/>
            <a:ext cx="2519381" cy="633417"/>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89B1A559-7F3C-45EB-AAAF-E006A8094B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81326" y="2981635"/>
            <a:ext cx="1290647" cy="619130"/>
          </a:xfrm>
          <a:prstGeom prst="rect">
            <a:avLst/>
          </a:prstGeom>
        </p:spPr>
      </p:pic>
      <p:pic>
        <p:nvPicPr>
          <p:cNvPr id="15" name="Picture 14" descr="A black sign with white text&#10;&#10;Description automatically generated">
            <a:extLst>
              <a:ext uri="{FF2B5EF4-FFF2-40B4-BE49-F238E27FC236}">
                <a16:creationId xmlns:a16="http://schemas.microsoft.com/office/drawing/2014/main" id="{D8152528-18B1-4364-8F51-435A055DFC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0118" y="4018932"/>
            <a:ext cx="3724062" cy="84983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901025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yellow van on a road&#10;&#10;Description automatically generated with low confidence">
            <a:extLst>
              <a:ext uri="{FF2B5EF4-FFF2-40B4-BE49-F238E27FC236}">
                <a16:creationId xmlns:a16="http://schemas.microsoft.com/office/drawing/2014/main" id="{DD384F76-D808-4624-8636-0650518805CD}"/>
              </a:ext>
            </a:extLst>
          </p:cNvPr>
          <p:cNvPicPr>
            <a:picLocks noChangeAspect="1"/>
          </p:cNvPicPr>
          <p:nvPr/>
        </p:nvPicPr>
        <p:blipFill rotWithShape="1">
          <a:blip r:embed="rId3">
            <a:extLst>
              <a:ext uri="{28A0092B-C50C-407E-A947-70E740481C1C}">
                <a14:useLocalDpi xmlns:a14="http://schemas.microsoft.com/office/drawing/2010/main" val="0"/>
              </a:ext>
            </a:extLst>
          </a:blip>
          <a:srcRect t="6267"/>
          <a:stretch/>
        </p:blipFill>
        <p:spPr>
          <a:xfrm>
            <a:off x="20" y="1282"/>
            <a:ext cx="12191980" cy="6856718"/>
          </a:xfrm>
          <a:prstGeom prst="rect">
            <a:avLst/>
          </a:prstGeom>
        </p:spPr>
      </p:pic>
    </p:spTree>
    <p:extLst>
      <p:ext uri="{BB962C8B-B14F-4D97-AF65-F5344CB8AC3E}">
        <p14:creationId xmlns:p14="http://schemas.microsoft.com/office/powerpoint/2010/main" val="30108481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4EB77B-77B3-4DFB-917A-7986FD2E0720}"/>
              </a:ext>
            </a:extLst>
          </p:cNvPr>
          <p:cNvSpPr>
            <a:spLocks noGrp="1"/>
          </p:cNvSpPr>
          <p:nvPr>
            <p:ph type="title"/>
          </p:nvPr>
        </p:nvSpPr>
        <p:spPr>
          <a:xfrm>
            <a:off x="399891" y="531415"/>
            <a:ext cx="3200400" cy="5585619"/>
          </a:xfrm>
        </p:spPr>
        <p:txBody>
          <a:bodyPr>
            <a:normAutofit/>
          </a:bodyPr>
          <a:lstStyle/>
          <a:p>
            <a:r>
              <a:rPr lang="en-GB" dirty="0">
                <a:solidFill>
                  <a:srgbClr val="FFFFFF"/>
                </a:solidFill>
              </a:rPr>
              <a:t>We set out to learn about…  </a:t>
            </a:r>
            <a:br>
              <a:rPr lang="en-GB" dirty="0">
                <a:solidFill>
                  <a:srgbClr val="FFFFFF"/>
                </a:solidFill>
              </a:rPr>
            </a:br>
            <a:br>
              <a:rPr lang="en-GB" dirty="0">
                <a:solidFill>
                  <a:srgbClr val="FFFFFF"/>
                </a:solidFill>
              </a:rPr>
            </a:br>
            <a:r>
              <a:rPr lang="en-GB" dirty="0">
                <a:solidFill>
                  <a:srgbClr val="FFFFFF"/>
                </a:solidFill>
              </a:rPr>
              <a:t>Green ticks or Red Crosses?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Content Placeholder 2">
            <a:extLst>
              <a:ext uri="{FF2B5EF4-FFF2-40B4-BE49-F238E27FC236}">
                <a16:creationId xmlns:a16="http://schemas.microsoft.com/office/drawing/2014/main" id="{39C9FE25-E0C3-4A2B-BEE2-C7350CC4971C}"/>
              </a:ext>
            </a:extLst>
          </p:cNvPr>
          <p:cNvSpPr txBox="1">
            <a:spLocks/>
          </p:cNvSpPr>
          <p:nvPr/>
        </p:nvSpPr>
        <p:spPr>
          <a:xfrm>
            <a:off x="4635981" y="319088"/>
            <a:ext cx="6870218" cy="601027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dirty="0"/>
          </a:p>
          <a:p>
            <a:pPr marL="0" indent="0">
              <a:buFont typeface="Arial" panose="020B0604020202020204" pitchFamily="34" charset="0"/>
              <a:buNone/>
            </a:pPr>
            <a:endParaRPr lang="en-GB" dirty="0"/>
          </a:p>
          <a:p>
            <a:pPr marL="0" indent="0">
              <a:buFont typeface="Arial" panose="020B0604020202020204" pitchFamily="34" charset="0"/>
              <a:buNone/>
            </a:pPr>
            <a:endParaRPr lang="en-GB" dirty="0"/>
          </a:p>
          <a:p>
            <a:pPr marL="0" indent="0">
              <a:buFont typeface="Arial" panose="020B0604020202020204" pitchFamily="34" charset="0"/>
              <a:buNone/>
            </a:pPr>
            <a:r>
              <a:rPr lang="en-GB" dirty="0"/>
              <a:t> </a:t>
            </a:r>
          </a:p>
          <a:p>
            <a:pPr marL="0" indent="0">
              <a:buFont typeface="Arial" panose="020B0604020202020204" pitchFamily="34" charset="0"/>
              <a:buNone/>
            </a:pPr>
            <a:endParaRPr lang="en-GB" dirty="0"/>
          </a:p>
          <a:p>
            <a:pPr marL="0" indent="0">
              <a:buFont typeface="Arial" panose="020B0604020202020204" pitchFamily="34" charset="0"/>
              <a:buNone/>
            </a:pPr>
            <a:endParaRPr lang="en-GB" dirty="0"/>
          </a:p>
        </p:txBody>
      </p:sp>
      <p:sp>
        <p:nvSpPr>
          <p:cNvPr id="11" name="TextBox 10">
            <a:extLst>
              <a:ext uri="{FF2B5EF4-FFF2-40B4-BE49-F238E27FC236}">
                <a16:creationId xmlns:a16="http://schemas.microsoft.com/office/drawing/2014/main" id="{3BD48834-3754-4938-89BD-F21270045211}"/>
              </a:ext>
            </a:extLst>
          </p:cNvPr>
          <p:cNvSpPr txBox="1"/>
          <p:nvPr/>
        </p:nvSpPr>
        <p:spPr>
          <a:xfrm>
            <a:off x="4883150" y="771168"/>
            <a:ext cx="6096000" cy="5324535"/>
          </a:xfrm>
          <a:prstGeom prst="rect">
            <a:avLst/>
          </a:prstGeom>
          <a:noFill/>
        </p:spPr>
        <p:txBody>
          <a:bodyPr wrap="square">
            <a:spAutoFit/>
          </a:bodyPr>
          <a:lstStyle/>
          <a:p>
            <a:pPr marL="0" indent="0">
              <a:buNone/>
            </a:pPr>
            <a:r>
              <a:rPr lang="en-GB" sz="2000" dirty="0"/>
              <a:t>1. Some introductory things…</a:t>
            </a:r>
          </a:p>
          <a:p>
            <a:pPr marL="0" indent="0">
              <a:buNone/>
            </a:pPr>
            <a:endParaRPr lang="en-GB" sz="2000" dirty="0"/>
          </a:p>
          <a:p>
            <a:pPr marL="0" indent="0">
              <a:buNone/>
            </a:pPr>
            <a:r>
              <a:rPr lang="en-GB" sz="2000" dirty="0"/>
              <a:t>2. Setting up, managing and sharing ‘Meeting’ </a:t>
            </a:r>
          </a:p>
          <a:p>
            <a:pPr marL="0" indent="0">
              <a:buNone/>
            </a:pPr>
            <a:r>
              <a:rPr lang="en-GB" sz="2000" dirty="0"/>
              <a:t>    links, with a view to ‘Hosting’ (teaching) with          </a:t>
            </a:r>
          </a:p>
          <a:p>
            <a:pPr marL="0" indent="0">
              <a:buNone/>
            </a:pPr>
            <a:r>
              <a:rPr lang="en-GB" sz="2000" dirty="0"/>
              <a:t>    Zoom </a:t>
            </a:r>
          </a:p>
          <a:p>
            <a:pPr marL="0" indent="0">
              <a:buNone/>
            </a:pPr>
            <a:r>
              <a:rPr lang="en-GB" sz="2000" dirty="0"/>
              <a:t> </a:t>
            </a:r>
          </a:p>
          <a:p>
            <a:pPr marL="0" indent="0">
              <a:buNone/>
            </a:pPr>
            <a:r>
              <a:rPr lang="en-GB" sz="2000" dirty="0"/>
              <a:t>3. Engaging and Interacting with students:- </a:t>
            </a:r>
          </a:p>
          <a:p>
            <a:pPr marL="0" indent="0">
              <a:buNone/>
            </a:pPr>
            <a:endParaRPr lang="en-GB" sz="2000" dirty="0"/>
          </a:p>
          <a:p>
            <a:pPr marL="342900" indent="-342900">
              <a:buFont typeface="Arial" panose="020B0604020202020204" pitchFamily="34" charset="0"/>
              <a:buChar char="•"/>
            </a:pPr>
            <a:r>
              <a:rPr lang="en-GB" sz="2000" dirty="0"/>
              <a:t>Chat</a:t>
            </a:r>
          </a:p>
          <a:p>
            <a:pPr marL="342900" indent="-342900">
              <a:buFont typeface="Arial" panose="020B0604020202020204" pitchFamily="34" charset="0"/>
              <a:buChar char="•"/>
            </a:pPr>
            <a:r>
              <a:rPr lang="en-GB" sz="2000" dirty="0"/>
              <a:t>Sharing mic &amp; video (webcams)</a:t>
            </a:r>
          </a:p>
          <a:p>
            <a:pPr marL="342900" indent="-342900">
              <a:buFont typeface="Arial" panose="020B0604020202020204" pitchFamily="34" charset="0"/>
              <a:buChar char="•"/>
            </a:pPr>
            <a:r>
              <a:rPr lang="en-GB" sz="2000" dirty="0"/>
              <a:t>Screensharing</a:t>
            </a:r>
          </a:p>
          <a:p>
            <a:endParaRPr lang="en-GB" sz="2000" dirty="0"/>
          </a:p>
          <a:p>
            <a:pPr marL="0" indent="0">
              <a:buNone/>
            </a:pPr>
            <a:r>
              <a:rPr lang="en-GB" sz="2000" dirty="0"/>
              <a:t>4. Signpost to other ways of interacting </a:t>
            </a:r>
          </a:p>
          <a:p>
            <a:pPr marL="0" indent="0">
              <a:buNone/>
            </a:pPr>
            <a:endParaRPr lang="en-GB" sz="2000" dirty="0"/>
          </a:p>
          <a:p>
            <a:pPr marL="0" indent="0">
              <a:buNone/>
            </a:pPr>
            <a:r>
              <a:rPr lang="en-GB" sz="2000" dirty="0"/>
              <a:t>5. Briefly touch upon recording  </a:t>
            </a:r>
          </a:p>
          <a:p>
            <a:pPr marL="0" indent="0">
              <a:buNone/>
            </a:pPr>
            <a:endParaRPr lang="en-GB" sz="2000" dirty="0"/>
          </a:p>
          <a:p>
            <a:pPr marL="0" indent="0">
              <a:buNone/>
            </a:pPr>
            <a:r>
              <a:rPr lang="en-GB" sz="2000" dirty="0"/>
              <a:t>Along the way ….some GDPR / security reminders</a:t>
            </a:r>
          </a:p>
        </p:txBody>
      </p:sp>
    </p:spTree>
    <p:extLst>
      <p:ext uri="{BB962C8B-B14F-4D97-AF65-F5344CB8AC3E}">
        <p14:creationId xmlns:p14="http://schemas.microsoft.com/office/powerpoint/2010/main" val="3757066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riding a wave in the ocean&#10;&#10;Description automatically generated">
            <a:extLst>
              <a:ext uri="{FF2B5EF4-FFF2-40B4-BE49-F238E27FC236}">
                <a16:creationId xmlns:a16="http://schemas.microsoft.com/office/drawing/2014/main" id="{52E34F56-A09D-41BB-A720-A73EDD5C86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209813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2C6C376E-3B1C-4F7D-BEDE-FF98BFFE68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4513" y="645170"/>
            <a:ext cx="7943387" cy="5355580"/>
          </a:xfrm>
          <a:prstGeom prst="rect">
            <a:avLst/>
          </a:prstGeom>
        </p:spPr>
      </p:pic>
    </p:spTree>
    <p:extLst>
      <p:ext uri="{BB962C8B-B14F-4D97-AF65-F5344CB8AC3E}">
        <p14:creationId xmlns:p14="http://schemas.microsoft.com/office/powerpoint/2010/main" val="15937746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4EB77B-77B3-4DFB-917A-7986FD2E0720}"/>
              </a:ext>
            </a:extLst>
          </p:cNvPr>
          <p:cNvSpPr>
            <a:spLocks noGrp="1"/>
          </p:cNvSpPr>
          <p:nvPr>
            <p:ph type="title"/>
          </p:nvPr>
        </p:nvSpPr>
        <p:spPr>
          <a:xfrm>
            <a:off x="399891" y="531415"/>
            <a:ext cx="3200400" cy="5585619"/>
          </a:xfrm>
        </p:spPr>
        <p:txBody>
          <a:bodyPr>
            <a:normAutofit/>
          </a:bodyPr>
          <a:lstStyle/>
          <a:p>
            <a:r>
              <a:rPr lang="en-GB" dirty="0">
                <a:solidFill>
                  <a:srgbClr val="FFFFFF"/>
                </a:solidFill>
              </a:rPr>
              <a:t>Next Steps…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Content Placeholder 2">
            <a:extLst>
              <a:ext uri="{FF2B5EF4-FFF2-40B4-BE49-F238E27FC236}">
                <a16:creationId xmlns:a16="http://schemas.microsoft.com/office/drawing/2014/main" id="{39C9FE25-E0C3-4A2B-BEE2-C7350CC4971C}"/>
              </a:ext>
            </a:extLst>
          </p:cNvPr>
          <p:cNvSpPr txBox="1">
            <a:spLocks/>
          </p:cNvSpPr>
          <p:nvPr/>
        </p:nvSpPr>
        <p:spPr>
          <a:xfrm>
            <a:off x="4635981" y="319088"/>
            <a:ext cx="6870218" cy="601027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dirty="0"/>
          </a:p>
          <a:p>
            <a:pPr marL="0" indent="0">
              <a:buFont typeface="Arial" panose="020B0604020202020204" pitchFamily="34" charset="0"/>
              <a:buNone/>
            </a:pPr>
            <a:endParaRPr lang="en-GB" dirty="0"/>
          </a:p>
          <a:p>
            <a:pPr marL="0" indent="0">
              <a:buFont typeface="Arial" panose="020B0604020202020204" pitchFamily="34" charset="0"/>
              <a:buNone/>
            </a:pPr>
            <a:endParaRPr lang="en-GB" dirty="0"/>
          </a:p>
          <a:p>
            <a:pPr marL="0" indent="0">
              <a:buFont typeface="Arial" panose="020B0604020202020204" pitchFamily="34" charset="0"/>
              <a:buNone/>
            </a:pPr>
            <a:r>
              <a:rPr lang="en-GB" dirty="0"/>
              <a:t> </a:t>
            </a:r>
          </a:p>
          <a:p>
            <a:pPr marL="0" indent="0">
              <a:buFont typeface="Arial" panose="020B0604020202020204" pitchFamily="34" charset="0"/>
              <a:buNone/>
            </a:pPr>
            <a:endParaRPr lang="en-GB" dirty="0"/>
          </a:p>
          <a:p>
            <a:pPr marL="0" indent="0">
              <a:buFont typeface="Arial" panose="020B0604020202020204" pitchFamily="34" charset="0"/>
              <a:buNone/>
            </a:pPr>
            <a:endParaRPr lang="en-GB" dirty="0"/>
          </a:p>
        </p:txBody>
      </p:sp>
      <p:sp>
        <p:nvSpPr>
          <p:cNvPr id="4" name="Rectangle 3">
            <a:extLst>
              <a:ext uri="{FF2B5EF4-FFF2-40B4-BE49-F238E27FC236}">
                <a16:creationId xmlns:a16="http://schemas.microsoft.com/office/drawing/2014/main" id="{EFB608D5-DE83-46D4-8BD1-A5CB14634553}"/>
              </a:ext>
            </a:extLst>
          </p:cNvPr>
          <p:cNvSpPr/>
          <p:nvPr/>
        </p:nvSpPr>
        <p:spPr>
          <a:xfrm>
            <a:off x="4748486" y="1413061"/>
            <a:ext cx="6205264" cy="4524315"/>
          </a:xfrm>
          <a:prstGeom prst="rect">
            <a:avLst/>
          </a:prstGeom>
        </p:spPr>
        <p:txBody>
          <a:bodyPr wrap="square">
            <a:spAutoFit/>
          </a:bodyPr>
          <a:lstStyle/>
          <a:p>
            <a:r>
              <a:rPr lang="en-US" sz="3200" dirty="0"/>
              <a:t>Get to know your settings and your account</a:t>
            </a:r>
          </a:p>
          <a:p>
            <a:endParaRPr lang="en-US" sz="3200" dirty="0"/>
          </a:p>
          <a:p>
            <a:r>
              <a:rPr lang="en-US" sz="3200" dirty="0"/>
              <a:t>Set-up a session &amp; get some hands-on experience </a:t>
            </a:r>
          </a:p>
          <a:p>
            <a:endParaRPr lang="en-US" sz="3200" dirty="0"/>
          </a:p>
          <a:p>
            <a:r>
              <a:rPr lang="en-US" sz="3200" dirty="0"/>
              <a:t>Come to a SALT Advanced session when you feel ready, and join our workshops </a:t>
            </a:r>
          </a:p>
        </p:txBody>
      </p:sp>
    </p:spTree>
    <p:extLst>
      <p:ext uri="{BB962C8B-B14F-4D97-AF65-F5344CB8AC3E}">
        <p14:creationId xmlns:p14="http://schemas.microsoft.com/office/powerpoint/2010/main" val="296521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CC1E17-A7C3-447F-A497-A190221DD6E0}"/>
              </a:ext>
            </a:extLst>
          </p:cNvPr>
          <p:cNvSpPr/>
          <p:nvPr/>
        </p:nvSpPr>
        <p:spPr>
          <a:xfrm>
            <a:off x="501650" y="316014"/>
            <a:ext cx="10979150" cy="5940088"/>
          </a:xfrm>
          <a:prstGeom prst="rect">
            <a:avLst/>
          </a:prstGeom>
        </p:spPr>
        <p:txBody>
          <a:bodyPr wrap="square">
            <a:spAutoFit/>
          </a:bodyPr>
          <a:lstStyle/>
          <a:p>
            <a:r>
              <a:rPr lang="en-GB" sz="4400" b="1" dirty="0"/>
              <a:t>Let’s give students positive experience of…</a:t>
            </a:r>
          </a:p>
          <a:p>
            <a:endParaRPr lang="en-GB" sz="2400" dirty="0">
              <a:latin typeface="+mj-lt"/>
            </a:endParaRPr>
          </a:p>
          <a:p>
            <a:r>
              <a:rPr lang="en-GB" sz="2400" dirty="0">
                <a:latin typeface="+mj-lt"/>
              </a:rPr>
              <a:t>‘Waiting Rooms’ </a:t>
            </a:r>
          </a:p>
          <a:p>
            <a:endParaRPr lang="en-GB" sz="2400" dirty="0">
              <a:latin typeface="+mj-lt"/>
            </a:endParaRPr>
          </a:p>
          <a:p>
            <a:r>
              <a:rPr lang="en-GB" sz="2400" dirty="0">
                <a:latin typeface="+mj-lt"/>
              </a:rPr>
              <a:t>‘Breakout Rooms’ </a:t>
            </a:r>
          </a:p>
          <a:p>
            <a:endParaRPr lang="en-GB" sz="2400" dirty="0">
              <a:latin typeface="+mj-lt"/>
            </a:endParaRPr>
          </a:p>
          <a:p>
            <a:r>
              <a:rPr lang="en-GB" sz="2400" dirty="0">
                <a:latin typeface="+mj-lt"/>
              </a:rPr>
              <a:t>Whiteboards and annotation </a:t>
            </a:r>
          </a:p>
          <a:p>
            <a:endParaRPr lang="en-GB" sz="2400" dirty="0">
              <a:latin typeface="+mj-lt"/>
            </a:endParaRPr>
          </a:p>
          <a:p>
            <a:r>
              <a:rPr lang="en-GB" sz="2400" dirty="0">
                <a:latin typeface="+mj-lt"/>
              </a:rPr>
              <a:t>Polling</a:t>
            </a:r>
          </a:p>
          <a:p>
            <a:endParaRPr lang="en-GB" sz="2400" dirty="0">
              <a:latin typeface="+mj-lt"/>
            </a:endParaRPr>
          </a:p>
          <a:p>
            <a:r>
              <a:rPr lang="en-GB" sz="2400" dirty="0">
                <a:latin typeface="+mj-lt"/>
              </a:rPr>
              <a:t>Sharing audio and video clips with optimal quality </a:t>
            </a:r>
          </a:p>
          <a:p>
            <a:r>
              <a:rPr lang="en-GB" sz="2400" dirty="0">
                <a:latin typeface="+mj-lt"/>
              </a:rPr>
              <a:t> </a:t>
            </a:r>
          </a:p>
          <a:p>
            <a:r>
              <a:rPr lang="en-GB" sz="2400" dirty="0">
                <a:latin typeface="+mj-lt"/>
              </a:rPr>
              <a:t>Taking part in presenting </a:t>
            </a:r>
          </a:p>
          <a:p>
            <a:endParaRPr lang="en-GB" sz="2400" dirty="0">
              <a:latin typeface="+mj-lt"/>
            </a:endParaRPr>
          </a:p>
          <a:p>
            <a:endParaRPr lang="en-GB" sz="2400" dirty="0"/>
          </a:p>
        </p:txBody>
      </p:sp>
    </p:spTree>
    <p:extLst>
      <p:ext uri="{BB962C8B-B14F-4D97-AF65-F5344CB8AC3E}">
        <p14:creationId xmlns:p14="http://schemas.microsoft.com/office/powerpoint/2010/main" val="69405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4E64C1-89D3-48C1-A3B3-20C066134BF5}"/>
              </a:ext>
            </a:extLst>
          </p:cNvPr>
          <p:cNvSpPr txBox="1"/>
          <p:nvPr/>
        </p:nvSpPr>
        <p:spPr>
          <a:xfrm>
            <a:off x="895350" y="320456"/>
            <a:ext cx="10166350" cy="6217087"/>
          </a:xfrm>
          <a:prstGeom prst="rect">
            <a:avLst/>
          </a:prstGeom>
          <a:noFill/>
        </p:spPr>
        <p:txBody>
          <a:bodyPr wrap="square" rtlCol="0">
            <a:spAutoFit/>
          </a:bodyPr>
          <a:lstStyle/>
          <a:p>
            <a:r>
              <a:rPr lang="en-GB" sz="4400" b="1" dirty="0"/>
              <a:t>It will take time to learn how to…</a:t>
            </a:r>
          </a:p>
          <a:p>
            <a:endParaRPr lang="en-GB" sz="2400" dirty="0">
              <a:latin typeface="+mj-lt"/>
            </a:endParaRPr>
          </a:p>
          <a:p>
            <a:r>
              <a:rPr lang="en-GB" sz="2400" dirty="0">
                <a:latin typeface="+mj-lt"/>
              </a:rPr>
              <a:t>Use your Zoom Reports to reflect on and build  upon learning </a:t>
            </a:r>
          </a:p>
          <a:p>
            <a:endParaRPr lang="en-GB" sz="2400" dirty="0">
              <a:latin typeface="+mj-lt"/>
            </a:endParaRPr>
          </a:p>
          <a:p>
            <a:r>
              <a:rPr lang="en-GB" sz="2400" dirty="0">
                <a:latin typeface="+mj-lt"/>
              </a:rPr>
              <a:t>Use Canvas integration to save you time</a:t>
            </a:r>
          </a:p>
          <a:p>
            <a:endParaRPr lang="en-GB" sz="2400" dirty="0">
              <a:latin typeface="+mj-lt"/>
            </a:endParaRPr>
          </a:p>
          <a:p>
            <a:r>
              <a:rPr lang="en-GB" sz="2400" dirty="0">
                <a:latin typeface="+mj-lt"/>
              </a:rPr>
              <a:t>Maximise security in your sessions </a:t>
            </a:r>
          </a:p>
          <a:p>
            <a:endParaRPr lang="en-GB" sz="2400" dirty="0">
              <a:latin typeface="+mj-lt"/>
            </a:endParaRPr>
          </a:p>
          <a:p>
            <a:r>
              <a:rPr lang="en-GB" sz="2400" dirty="0">
                <a:latin typeface="+mj-lt"/>
              </a:rPr>
              <a:t>Design your slides well, pace sessions well,</a:t>
            </a:r>
          </a:p>
          <a:p>
            <a:endParaRPr lang="en-GB" sz="2400" dirty="0">
              <a:latin typeface="+mj-lt"/>
            </a:endParaRPr>
          </a:p>
          <a:p>
            <a:r>
              <a:rPr lang="en-GB" sz="2400" dirty="0">
                <a:latin typeface="+mj-lt"/>
              </a:rPr>
              <a:t>Build rapport and ‘humanise’ the online classroom</a:t>
            </a:r>
          </a:p>
          <a:p>
            <a:endParaRPr lang="en-GB" sz="2400" dirty="0">
              <a:latin typeface="+mj-lt"/>
            </a:endParaRPr>
          </a:p>
          <a:p>
            <a:pPr lvl="0"/>
            <a:r>
              <a:rPr lang="en-GB" sz="2400" dirty="0">
                <a:solidFill>
                  <a:prstClr val="black"/>
                </a:solidFill>
                <a:latin typeface="Calibri Light" panose="020F0302020204030204"/>
              </a:rPr>
              <a:t>Locate, edit, share and managing your recordings</a:t>
            </a:r>
          </a:p>
          <a:p>
            <a:pPr lvl="0"/>
            <a:r>
              <a:rPr lang="en-GB" sz="2400" dirty="0">
                <a:solidFill>
                  <a:prstClr val="black"/>
                </a:solidFill>
                <a:latin typeface="Calibri Light" panose="020F0302020204030204"/>
              </a:rPr>
              <a:t> </a:t>
            </a:r>
          </a:p>
          <a:p>
            <a:pPr lvl="0"/>
            <a:r>
              <a:rPr lang="en-GB" sz="2400" dirty="0">
                <a:solidFill>
                  <a:prstClr val="black"/>
                </a:solidFill>
                <a:latin typeface="Calibri Light" panose="020F0302020204030204"/>
              </a:rPr>
              <a:t>Give participant’s recording permissions</a:t>
            </a:r>
            <a:endParaRPr lang="en-GB" dirty="0"/>
          </a:p>
          <a:p>
            <a:endParaRPr lang="en-GB" dirty="0"/>
          </a:p>
        </p:txBody>
      </p:sp>
    </p:spTree>
    <p:extLst>
      <p:ext uri="{BB962C8B-B14F-4D97-AF65-F5344CB8AC3E}">
        <p14:creationId xmlns:p14="http://schemas.microsoft.com/office/powerpoint/2010/main" val="104236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4EB77B-77B3-4DFB-917A-7986FD2E0720}"/>
              </a:ext>
            </a:extLst>
          </p:cNvPr>
          <p:cNvSpPr>
            <a:spLocks noGrp="1"/>
          </p:cNvSpPr>
          <p:nvPr>
            <p:ph type="title"/>
          </p:nvPr>
        </p:nvSpPr>
        <p:spPr>
          <a:xfrm>
            <a:off x="358546" y="553244"/>
            <a:ext cx="3684034" cy="5585619"/>
          </a:xfrm>
        </p:spPr>
        <p:txBody>
          <a:bodyPr>
            <a:normAutofit/>
          </a:bodyPr>
          <a:lstStyle/>
          <a:p>
            <a:r>
              <a:rPr lang="en-GB" dirty="0">
                <a:solidFill>
                  <a:srgbClr val="FFFFFF"/>
                </a:solidFill>
              </a:rPr>
              <a:t>SALT</a:t>
            </a:r>
            <a:br>
              <a:rPr lang="en-GB" dirty="0">
                <a:solidFill>
                  <a:srgbClr val="FFFFFF"/>
                </a:solidFill>
              </a:rPr>
            </a:br>
            <a:r>
              <a:rPr lang="en-GB" dirty="0">
                <a:solidFill>
                  <a:srgbClr val="FFFFFF"/>
                </a:solidFill>
              </a:rPr>
              <a:t>Support</a:t>
            </a:r>
            <a:br>
              <a:rPr lang="en-GB" dirty="0">
                <a:solidFill>
                  <a:srgbClr val="FFFFFF"/>
                </a:solidFill>
              </a:rPr>
            </a:br>
            <a:br>
              <a:rPr lang="en-GB" dirty="0">
                <a:solidFill>
                  <a:srgbClr val="FFFFFF"/>
                </a:solidFill>
              </a:rPr>
            </a:br>
            <a:r>
              <a:rPr lang="en-GB" sz="2800" dirty="0">
                <a:solidFill>
                  <a:srgbClr val="FFFFFF"/>
                </a:solidFill>
              </a:rPr>
              <a:t>https://salt.swan.ac.uk/</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343085F-B876-4BD7-8545-0F57EEB62599}"/>
              </a:ext>
            </a:extLst>
          </p:cNvPr>
          <p:cNvSpPr>
            <a:spLocks noGrp="1"/>
          </p:cNvSpPr>
          <p:nvPr>
            <p:ph idx="1"/>
          </p:nvPr>
        </p:nvSpPr>
        <p:spPr>
          <a:xfrm>
            <a:off x="4384962" y="636188"/>
            <a:ext cx="6906491" cy="5585619"/>
          </a:xfrm>
        </p:spPr>
        <p:txBody>
          <a:bodyPr anchor="ctr">
            <a:normAutofit lnSpcReduction="10000"/>
          </a:bodyPr>
          <a:lstStyle/>
          <a:p>
            <a:pPr marL="0" indent="0" algn="just">
              <a:buNone/>
            </a:pPr>
            <a:r>
              <a:rPr lang="en-GB" b="1" dirty="0"/>
              <a:t>Pedagogic Zoom support</a:t>
            </a:r>
          </a:p>
          <a:p>
            <a:pPr marL="0" indent="0" algn="just">
              <a:buNone/>
            </a:pPr>
            <a:endParaRPr lang="en-GB" b="1" dirty="0"/>
          </a:p>
          <a:p>
            <a:pPr algn="just"/>
            <a:r>
              <a:rPr lang="en-GB" dirty="0"/>
              <a:t>Email: </a:t>
            </a:r>
            <a:r>
              <a:rPr lang="en-GB" dirty="0">
                <a:hlinkClick r:id="rId3"/>
              </a:rPr>
              <a:t>salt@Swansea.ac.uk</a:t>
            </a:r>
            <a:r>
              <a:rPr lang="en-GB" dirty="0"/>
              <a:t> or the team</a:t>
            </a:r>
          </a:p>
          <a:p>
            <a:pPr marL="0" indent="0" algn="just">
              <a:buNone/>
            </a:pPr>
            <a:endParaRPr lang="en-GB" dirty="0"/>
          </a:p>
          <a:p>
            <a:pPr algn="just"/>
            <a:r>
              <a:rPr lang="en-GB" dirty="0"/>
              <a:t>Updates from SALT via all academic staff emails</a:t>
            </a:r>
          </a:p>
          <a:p>
            <a:pPr marL="0" indent="0" algn="just">
              <a:buNone/>
            </a:pPr>
            <a:endParaRPr lang="en-GB" dirty="0"/>
          </a:p>
          <a:p>
            <a:pPr algn="just"/>
            <a:r>
              <a:rPr lang="en-GB" dirty="0"/>
              <a:t>SALT ‘Upcoming Events’ </a:t>
            </a:r>
            <a:endParaRPr lang="en-GB" dirty="0">
              <a:hlinkClick r:id="rId4"/>
            </a:endParaRPr>
          </a:p>
          <a:p>
            <a:pPr marL="0" indent="0">
              <a:buNone/>
            </a:pPr>
            <a:r>
              <a:rPr lang="en-GB" dirty="0">
                <a:hlinkClick r:id="rId4"/>
              </a:rPr>
              <a:t>https://www.eventbrite.co.uk/o/swansea-academy-of-learning-and-teaching-salt-2039312959</a:t>
            </a:r>
            <a:r>
              <a:rPr lang="en-GB" dirty="0"/>
              <a:t> </a:t>
            </a:r>
          </a:p>
          <a:p>
            <a:pPr marL="0" indent="0">
              <a:buNone/>
            </a:pPr>
            <a:r>
              <a:rPr lang="en-GB" dirty="0"/>
              <a:t> </a:t>
            </a:r>
          </a:p>
        </p:txBody>
      </p:sp>
    </p:spTree>
    <p:extLst>
      <p:ext uri="{BB962C8B-B14F-4D97-AF65-F5344CB8AC3E}">
        <p14:creationId xmlns:p14="http://schemas.microsoft.com/office/powerpoint/2010/main" val="6932250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4EB77B-77B3-4DFB-917A-7986FD2E0720}"/>
              </a:ext>
            </a:extLst>
          </p:cNvPr>
          <p:cNvSpPr>
            <a:spLocks noGrp="1"/>
          </p:cNvSpPr>
          <p:nvPr>
            <p:ph type="title"/>
          </p:nvPr>
        </p:nvSpPr>
        <p:spPr>
          <a:xfrm>
            <a:off x="203200" y="591344"/>
            <a:ext cx="3684034" cy="5585619"/>
          </a:xfrm>
        </p:spPr>
        <p:txBody>
          <a:bodyPr>
            <a:normAutofit/>
          </a:bodyPr>
          <a:lstStyle/>
          <a:p>
            <a:r>
              <a:rPr lang="en-GB" dirty="0">
                <a:solidFill>
                  <a:srgbClr val="FFFFFF"/>
                </a:solidFill>
              </a:rPr>
              <a:t>Self Directed Resources </a:t>
            </a:r>
            <a:br>
              <a:rPr lang="en-GB" dirty="0">
                <a:solidFill>
                  <a:srgbClr val="FFFFFF"/>
                </a:solidFill>
              </a:rPr>
            </a:br>
            <a:endParaRPr lang="en-GB" sz="2800"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343085F-B876-4BD7-8545-0F57EEB62599}"/>
              </a:ext>
            </a:extLst>
          </p:cNvPr>
          <p:cNvSpPr>
            <a:spLocks noGrp="1"/>
          </p:cNvSpPr>
          <p:nvPr>
            <p:ph idx="1"/>
          </p:nvPr>
        </p:nvSpPr>
        <p:spPr>
          <a:xfrm>
            <a:off x="4571488" y="636189"/>
            <a:ext cx="6906491" cy="3434162"/>
          </a:xfrm>
        </p:spPr>
        <p:txBody>
          <a:bodyPr anchor="ctr">
            <a:normAutofit/>
          </a:bodyPr>
          <a:lstStyle/>
          <a:p>
            <a:pPr marL="0" indent="0">
              <a:buNone/>
            </a:pPr>
            <a:r>
              <a:rPr lang="en-GB" dirty="0"/>
              <a:t> </a:t>
            </a:r>
          </a:p>
        </p:txBody>
      </p:sp>
      <p:sp>
        <p:nvSpPr>
          <p:cNvPr id="4" name="TextBox 3">
            <a:extLst>
              <a:ext uri="{FF2B5EF4-FFF2-40B4-BE49-F238E27FC236}">
                <a16:creationId xmlns:a16="http://schemas.microsoft.com/office/drawing/2014/main" id="{DCF0D191-CFE4-48A3-B136-23B73BD05BED}"/>
              </a:ext>
            </a:extLst>
          </p:cNvPr>
          <p:cNvSpPr txBox="1"/>
          <p:nvPr/>
        </p:nvSpPr>
        <p:spPr>
          <a:xfrm>
            <a:off x="4462285" y="1333500"/>
            <a:ext cx="6906491" cy="437042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Guides, FAQs, Asynchronous Video Recordings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https://salt.swan.ac.uk/maintaining-lt-continuity/</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Resources for Teaching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https://elink.io/p/resources-for-teaching-9225da0</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prstClr val="black"/>
                </a:solidFill>
                <a:latin typeface="Calibri" panose="020F0502020204030204"/>
              </a:rPr>
              <a:t>More CPD to come soon…</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36695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4EB77B-77B3-4DFB-917A-7986FD2E0720}"/>
              </a:ext>
            </a:extLst>
          </p:cNvPr>
          <p:cNvSpPr>
            <a:spLocks noGrp="1"/>
          </p:cNvSpPr>
          <p:nvPr>
            <p:ph type="title"/>
          </p:nvPr>
        </p:nvSpPr>
        <p:spPr>
          <a:xfrm>
            <a:off x="686834" y="591344"/>
            <a:ext cx="3200400" cy="5585619"/>
          </a:xfrm>
        </p:spPr>
        <p:txBody>
          <a:bodyPr>
            <a:normAutofit/>
          </a:bodyPr>
          <a:lstStyle/>
          <a:p>
            <a:r>
              <a:rPr lang="en-GB" dirty="0">
                <a:solidFill>
                  <a:srgbClr val="FFFFFF"/>
                </a:solidFill>
              </a:rPr>
              <a:t>Technical  Support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343085F-B876-4BD7-8545-0F57EEB62599}"/>
              </a:ext>
            </a:extLst>
          </p:cNvPr>
          <p:cNvSpPr>
            <a:spLocks noGrp="1"/>
          </p:cNvSpPr>
          <p:nvPr>
            <p:ph idx="1"/>
          </p:nvPr>
        </p:nvSpPr>
        <p:spPr>
          <a:xfrm>
            <a:off x="4384962" y="636188"/>
            <a:ext cx="6906491" cy="5585619"/>
          </a:xfrm>
        </p:spPr>
        <p:txBody>
          <a:bodyPr anchor="ctr">
            <a:normAutofit fontScale="92500" lnSpcReduction="20000"/>
          </a:bodyPr>
          <a:lstStyle/>
          <a:p>
            <a:pPr marL="0" indent="0" algn="just">
              <a:buNone/>
            </a:pPr>
            <a:r>
              <a:rPr lang="en-GB" b="1" dirty="0"/>
              <a:t>ISS Service Desk</a:t>
            </a:r>
          </a:p>
          <a:p>
            <a:pPr algn="just"/>
            <a:r>
              <a:rPr lang="en-GB" dirty="0"/>
              <a:t>Via staff.swan.ac.uk   </a:t>
            </a:r>
          </a:p>
          <a:p>
            <a:pPr algn="just"/>
            <a:r>
              <a:rPr lang="en-GB" dirty="0"/>
              <a:t>Select MyApps</a:t>
            </a:r>
          </a:p>
          <a:p>
            <a:pPr algn="just"/>
            <a:r>
              <a:rPr lang="en-GB" dirty="0"/>
              <a:t>WVN-Support@swansea.ac.uk</a:t>
            </a:r>
          </a:p>
          <a:p>
            <a:pPr algn="just"/>
            <a:endParaRPr lang="en-GB" dirty="0"/>
          </a:p>
          <a:p>
            <a:pPr marL="0" indent="0" algn="just">
              <a:buNone/>
            </a:pPr>
            <a:r>
              <a:rPr lang="en-GB" b="1" dirty="0"/>
              <a:t>Zoom info on staff Intranet:</a:t>
            </a:r>
          </a:p>
          <a:p>
            <a:pPr marL="0" indent="0" algn="just">
              <a:buNone/>
            </a:pPr>
            <a:endParaRPr lang="en-GB" b="1" dirty="0"/>
          </a:p>
          <a:p>
            <a:pPr marL="0" indent="0">
              <a:buNone/>
            </a:pPr>
            <a:r>
              <a:rPr lang="en-GB" dirty="0">
                <a:hlinkClick r:id="rId3"/>
              </a:rPr>
              <a:t>https://staff.swansea.ac.uk/it-services/zoom/</a:t>
            </a:r>
            <a:endParaRPr lang="en-GB" dirty="0"/>
          </a:p>
          <a:p>
            <a:pPr marL="0" indent="0">
              <a:buNone/>
            </a:pPr>
            <a:endParaRPr lang="en-GB" sz="2800" dirty="0">
              <a:hlinkClick r:id="rId4"/>
            </a:endParaRPr>
          </a:p>
          <a:p>
            <a:pPr marL="0" indent="0">
              <a:buNone/>
            </a:pPr>
            <a:r>
              <a:rPr lang="en-GB" sz="2800" dirty="0">
                <a:hlinkClick r:id="rId4"/>
              </a:rPr>
              <a:t>https://staff.swansea.ac.uk/it-services/remote-lecturing-technology/using-zoom-for-lecturing/</a:t>
            </a:r>
            <a:r>
              <a:rPr lang="en-GB" sz="2800" dirty="0"/>
              <a:t> </a:t>
            </a:r>
          </a:p>
          <a:p>
            <a:pPr marL="0" indent="0">
              <a:buNone/>
            </a:pPr>
            <a:endParaRPr lang="en-GB" dirty="0"/>
          </a:p>
          <a:p>
            <a:pPr marL="0" indent="0">
              <a:buNone/>
            </a:pPr>
            <a:r>
              <a:rPr lang="en-GB" dirty="0"/>
              <a:t> </a:t>
            </a:r>
          </a:p>
        </p:txBody>
      </p:sp>
    </p:spTree>
    <p:extLst>
      <p:ext uri="{BB962C8B-B14F-4D97-AF65-F5344CB8AC3E}">
        <p14:creationId xmlns:p14="http://schemas.microsoft.com/office/powerpoint/2010/main" val="28353556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object, microphone, light, game&#10;&#10;Description automatically generated">
            <a:extLst>
              <a:ext uri="{FF2B5EF4-FFF2-40B4-BE49-F238E27FC236}">
                <a16:creationId xmlns:a16="http://schemas.microsoft.com/office/drawing/2014/main" id="{844C4207-AF97-4EC5-9AF1-A90E664F3FB2}"/>
              </a:ext>
            </a:extLst>
          </p:cNvPr>
          <p:cNvPicPr>
            <a:picLocks noChangeAspect="1"/>
          </p:cNvPicPr>
          <p:nvPr/>
        </p:nvPicPr>
        <p:blipFill rotWithShape="1">
          <a:blip r:embed="rId3">
            <a:extLst>
              <a:ext uri="{28A0092B-C50C-407E-A947-70E740481C1C}">
                <a14:useLocalDpi xmlns:a14="http://schemas.microsoft.com/office/drawing/2010/main" val="0"/>
              </a:ext>
            </a:extLst>
          </a:blip>
          <a:srcRect t="15746"/>
          <a:stretch/>
        </p:blipFill>
        <p:spPr>
          <a:xfrm>
            <a:off x="20" y="-83"/>
            <a:ext cx="12191980" cy="6856718"/>
          </a:xfrm>
          <a:prstGeom prst="rect">
            <a:avLst/>
          </a:prstGeom>
        </p:spPr>
      </p:pic>
      <p:sp>
        <p:nvSpPr>
          <p:cNvPr id="6" name="TextBox 5">
            <a:extLst>
              <a:ext uri="{FF2B5EF4-FFF2-40B4-BE49-F238E27FC236}">
                <a16:creationId xmlns:a16="http://schemas.microsoft.com/office/drawing/2014/main" id="{3D055652-47EF-4EE4-9C9E-4FE416A8FA9A}"/>
              </a:ext>
            </a:extLst>
          </p:cNvPr>
          <p:cNvSpPr txBox="1"/>
          <p:nvPr/>
        </p:nvSpPr>
        <p:spPr>
          <a:xfrm>
            <a:off x="135082" y="2380808"/>
            <a:ext cx="7356763" cy="2585323"/>
          </a:xfrm>
          <a:prstGeom prst="rect">
            <a:avLst/>
          </a:prstGeom>
          <a:noFill/>
        </p:spPr>
        <p:txBody>
          <a:bodyPr wrap="square">
            <a:spAutoFit/>
          </a:bodyPr>
          <a:lstStyle/>
          <a:p>
            <a:pPr algn="ctr"/>
            <a:r>
              <a:rPr lang="en-GB" sz="5400" dirty="0">
                <a:solidFill>
                  <a:schemeClr val="bg1"/>
                </a:solidFill>
              </a:rPr>
              <a:t>If you wish to stay…</a:t>
            </a:r>
          </a:p>
          <a:p>
            <a:pPr algn="ctr"/>
            <a:endParaRPr lang="en-GB" sz="5400" dirty="0">
              <a:solidFill>
                <a:schemeClr val="bg1"/>
              </a:solidFill>
            </a:endParaRPr>
          </a:p>
          <a:p>
            <a:pPr algn="ctr"/>
            <a:r>
              <a:rPr lang="en-GB" sz="5400" dirty="0">
                <a:solidFill>
                  <a:schemeClr val="bg1"/>
                </a:solidFill>
              </a:rPr>
              <a:t>Quick Recap &amp; Open Mic</a:t>
            </a:r>
          </a:p>
        </p:txBody>
      </p:sp>
    </p:spTree>
    <p:extLst>
      <p:ext uri="{BB962C8B-B14F-4D97-AF65-F5344CB8AC3E}">
        <p14:creationId xmlns:p14="http://schemas.microsoft.com/office/powerpoint/2010/main" val="4892259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rainbow in the sky&#10;&#10;Description automatically generated">
            <a:extLst>
              <a:ext uri="{FF2B5EF4-FFF2-40B4-BE49-F238E27FC236}">
                <a16:creationId xmlns:a16="http://schemas.microsoft.com/office/drawing/2014/main" id="{A47DC011-8381-45DD-95F1-986AFDBFAB06}"/>
              </a:ext>
            </a:extLst>
          </p:cNvPr>
          <p:cNvPicPr>
            <a:picLocks noChangeAspect="1"/>
          </p:cNvPicPr>
          <p:nvPr/>
        </p:nvPicPr>
        <p:blipFill rotWithShape="1">
          <a:blip r:embed="rId3">
            <a:extLst>
              <a:ext uri="{28A0092B-C50C-407E-A947-70E740481C1C}">
                <a14:useLocalDpi xmlns:a14="http://schemas.microsoft.com/office/drawing/2010/main" val="0"/>
              </a:ext>
            </a:extLst>
          </a:blip>
          <a:srcRect b="15730"/>
          <a:stretch/>
        </p:blipFill>
        <p:spPr>
          <a:xfrm>
            <a:off x="20" y="-11306"/>
            <a:ext cx="12191980" cy="6857990"/>
          </a:xfrm>
          <a:prstGeom prst="rect">
            <a:avLst/>
          </a:prstGeom>
        </p:spPr>
      </p:pic>
      <p:sp>
        <p:nvSpPr>
          <p:cNvPr id="6" name="Rectangle 5">
            <a:extLst>
              <a:ext uri="{FF2B5EF4-FFF2-40B4-BE49-F238E27FC236}">
                <a16:creationId xmlns:a16="http://schemas.microsoft.com/office/drawing/2014/main" id="{DE284402-7B32-4C25-B36E-84307E7236CD}"/>
              </a:ext>
            </a:extLst>
          </p:cNvPr>
          <p:cNvSpPr/>
          <p:nvPr/>
        </p:nvSpPr>
        <p:spPr>
          <a:xfrm>
            <a:off x="146050" y="186035"/>
            <a:ext cx="3848100" cy="3231654"/>
          </a:xfrm>
          <a:prstGeom prst="rect">
            <a:avLst/>
          </a:prstGeom>
        </p:spPr>
        <p:txBody>
          <a:bodyPr wrap="square">
            <a:spAutoFit/>
          </a:bodyPr>
          <a:lstStyle/>
          <a:p>
            <a:pPr algn="ctr"/>
            <a:r>
              <a:rPr lang="en-US" sz="3600" b="1" dirty="0">
                <a:solidFill>
                  <a:schemeClr val="bg1"/>
                </a:solidFill>
              </a:rPr>
              <a:t>Thank you!</a:t>
            </a:r>
            <a:br>
              <a:rPr lang="en-US" sz="3600" b="1" dirty="0">
                <a:solidFill>
                  <a:schemeClr val="bg1"/>
                </a:solidFill>
              </a:rPr>
            </a:br>
            <a:br>
              <a:rPr lang="en-US" sz="3600" b="1" dirty="0">
                <a:solidFill>
                  <a:schemeClr val="bg1"/>
                </a:solidFill>
              </a:rPr>
            </a:br>
            <a:r>
              <a:rPr lang="en-US" sz="3600" b="1" dirty="0">
                <a:solidFill>
                  <a:schemeClr val="bg1"/>
                </a:solidFill>
              </a:rPr>
              <a:t>Keep safe &amp; well</a:t>
            </a:r>
          </a:p>
          <a:p>
            <a:pPr algn="ctr"/>
            <a:endParaRPr lang="en-US" sz="3200" b="1" dirty="0">
              <a:solidFill>
                <a:schemeClr val="bg1"/>
              </a:solidFill>
            </a:endParaRPr>
          </a:p>
          <a:p>
            <a:pPr algn="ctr"/>
            <a:r>
              <a:rPr lang="en-US" sz="3200" b="1" dirty="0">
                <a:solidFill>
                  <a:schemeClr val="bg1"/>
                </a:solidFill>
              </a:rPr>
              <a:t> To leave the meeting…  </a:t>
            </a:r>
            <a:endParaRPr lang="en-GB" sz="3200" b="1" dirty="0">
              <a:solidFill>
                <a:schemeClr val="bg1"/>
              </a:solidFill>
            </a:endParaRPr>
          </a:p>
        </p:txBody>
      </p:sp>
      <p:sp>
        <p:nvSpPr>
          <p:cNvPr id="8" name="Rectangle 7">
            <a:extLst>
              <a:ext uri="{FF2B5EF4-FFF2-40B4-BE49-F238E27FC236}">
                <a16:creationId xmlns:a16="http://schemas.microsoft.com/office/drawing/2014/main" id="{5B2619F5-876B-4B9A-B8C4-FEB555C7E3DC}"/>
              </a:ext>
            </a:extLst>
          </p:cNvPr>
          <p:cNvSpPr/>
          <p:nvPr/>
        </p:nvSpPr>
        <p:spPr>
          <a:xfrm>
            <a:off x="5659006" y="3417689"/>
            <a:ext cx="6096000" cy="1200329"/>
          </a:xfrm>
          <a:prstGeom prst="rect">
            <a:avLst/>
          </a:prstGeom>
        </p:spPr>
        <p:txBody>
          <a:bodyPr>
            <a:spAutoFit/>
          </a:bodyPr>
          <a:lstStyle/>
          <a:p>
            <a:r>
              <a:rPr lang="en-GB" sz="2400" b="1" dirty="0" err="1">
                <a:solidFill>
                  <a:schemeClr val="bg1"/>
                </a:solidFill>
              </a:rPr>
              <a:t>n.b.</a:t>
            </a:r>
            <a:r>
              <a:rPr lang="en-GB" sz="2400" b="1" dirty="0">
                <a:solidFill>
                  <a:schemeClr val="bg1"/>
                </a:solidFill>
              </a:rPr>
              <a:t> Hosts are asked whether they wish to end the meeting for all, or leave &amp; make someone else the Host. </a:t>
            </a:r>
          </a:p>
        </p:txBody>
      </p:sp>
      <p:pic>
        <p:nvPicPr>
          <p:cNvPr id="9" name="Picture 8">
            <a:extLst>
              <a:ext uri="{FF2B5EF4-FFF2-40B4-BE49-F238E27FC236}">
                <a16:creationId xmlns:a16="http://schemas.microsoft.com/office/drawing/2014/main" id="{566EF784-7EC5-4ED0-B368-B82F4B537A4D}"/>
              </a:ext>
            </a:extLst>
          </p:cNvPr>
          <p:cNvPicPr>
            <a:picLocks noChangeAspect="1"/>
          </p:cNvPicPr>
          <p:nvPr/>
        </p:nvPicPr>
        <p:blipFill>
          <a:blip r:embed="rId4"/>
          <a:stretch>
            <a:fillRect/>
          </a:stretch>
        </p:blipFill>
        <p:spPr>
          <a:xfrm>
            <a:off x="8159752" y="387398"/>
            <a:ext cx="3086100" cy="2143125"/>
          </a:xfrm>
          <a:prstGeom prst="rect">
            <a:avLst/>
          </a:prstGeom>
        </p:spPr>
      </p:pic>
    </p:spTree>
    <p:extLst>
      <p:ext uri="{BB962C8B-B14F-4D97-AF65-F5344CB8AC3E}">
        <p14:creationId xmlns:p14="http://schemas.microsoft.com/office/powerpoint/2010/main" val="3088335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object, microphone, light, game&#10;&#10;Description automatically generated">
            <a:extLst>
              <a:ext uri="{FF2B5EF4-FFF2-40B4-BE49-F238E27FC236}">
                <a16:creationId xmlns:a16="http://schemas.microsoft.com/office/drawing/2014/main" id="{844C4207-AF97-4EC5-9AF1-A90E664F3FB2}"/>
              </a:ext>
            </a:extLst>
          </p:cNvPr>
          <p:cNvPicPr>
            <a:picLocks noChangeAspect="1"/>
          </p:cNvPicPr>
          <p:nvPr/>
        </p:nvPicPr>
        <p:blipFill rotWithShape="1">
          <a:blip r:embed="rId3">
            <a:extLst>
              <a:ext uri="{28A0092B-C50C-407E-A947-70E740481C1C}">
                <a14:useLocalDpi xmlns:a14="http://schemas.microsoft.com/office/drawing/2010/main" val="0"/>
              </a:ext>
            </a:extLst>
          </a:blip>
          <a:srcRect t="15746"/>
          <a:stretch/>
        </p:blipFill>
        <p:spPr>
          <a:xfrm>
            <a:off x="-1504" y="0"/>
            <a:ext cx="12191980" cy="6856718"/>
          </a:xfrm>
          <a:prstGeom prst="rect">
            <a:avLst/>
          </a:prstGeom>
        </p:spPr>
      </p:pic>
      <p:sp>
        <p:nvSpPr>
          <p:cNvPr id="6" name="TextBox 5">
            <a:extLst>
              <a:ext uri="{FF2B5EF4-FFF2-40B4-BE49-F238E27FC236}">
                <a16:creationId xmlns:a16="http://schemas.microsoft.com/office/drawing/2014/main" id="{3D055652-47EF-4EE4-9C9E-4FE416A8FA9A}"/>
              </a:ext>
            </a:extLst>
          </p:cNvPr>
          <p:cNvSpPr txBox="1"/>
          <p:nvPr/>
        </p:nvSpPr>
        <p:spPr>
          <a:xfrm>
            <a:off x="680710" y="842953"/>
            <a:ext cx="6177394" cy="4247317"/>
          </a:xfrm>
          <a:prstGeom prst="rect">
            <a:avLst/>
          </a:prstGeom>
          <a:noFill/>
        </p:spPr>
        <p:txBody>
          <a:bodyPr wrap="square">
            <a:spAutoFit/>
          </a:bodyPr>
          <a:lstStyle/>
          <a:p>
            <a:pPr algn="ctr"/>
            <a:r>
              <a:rPr lang="en-GB" sz="5400" dirty="0">
                <a:solidFill>
                  <a:schemeClr val="bg1"/>
                </a:solidFill>
              </a:rPr>
              <a:t>If you wish to stay on…</a:t>
            </a:r>
          </a:p>
          <a:p>
            <a:pPr algn="ctr"/>
            <a:endParaRPr lang="en-GB" sz="5400" dirty="0">
              <a:solidFill>
                <a:schemeClr val="bg1"/>
              </a:solidFill>
            </a:endParaRPr>
          </a:p>
          <a:p>
            <a:pPr algn="ctr"/>
            <a:r>
              <a:rPr lang="en-GB" sz="5400" dirty="0">
                <a:solidFill>
                  <a:schemeClr val="bg1"/>
                </a:solidFill>
              </a:rPr>
              <a:t>Quick recap &amp; open mic at the end </a:t>
            </a:r>
          </a:p>
        </p:txBody>
      </p:sp>
    </p:spTree>
    <p:extLst>
      <p:ext uri="{BB962C8B-B14F-4D97-AF65-F5344CB8AC3E}">
        <p14:creationId xmlns:p14="http://schemas.microsoft.com/office/powerpoint/2010/main" val="1511162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ndoor, sitting, using, computer&#10;&#10;Description automatically generated">
            <a:extLst>
              <a:ext uri="{FF2B5EF4-FFF2-40B4-BE49-F238E27FC236}">
                <a16:creationId xmlns:a16="http://schemas.microsoft.com/office/drawing/2014/main" id="{DD2E178A-5427-407E-916E-2D66606B1589}"/>
              </a:ext>
            </a:extLst>
          </p:cNvPr>
          <p:cNvPicPr>
            <a:picLocks noChangeAspect="1"/>
          </p:cNvPicPr>
          <p:nvPr/>
        </p:nvPicPr>
        <p:blipFill rotWithShape="1">
          <a:blip r:embed="rId3">
            <a:extLst>
              <a:ext uri="{28A0092B-C50C-407E-A947-70E740481C1C}">
                <a14:useLocalDpi xmlns:a14="http://schemas.microsoft.com/office/drawing/2010/main" val="0"/>
              </a:ext>
            </a:extLst>
          </a:blip>
          <a:srcRect t="15730"/>
          <a:stretch/>
        </p:blipFill>
        <p:spPr>
          <a:xfrm>
            <a:off x="20" y="0"/>
            <a:ext cx="12191980" cy="6857990"/>
          </a:xfrm>
          <a:prstGeom prst="rect">
            <a:avLst/>
          </a:prstGeom>
        </p:spPr>
      </p:pic>
      <p:sp>
        <p:nvSpPr>
          <p:cNvPr id="4" name="TextBox 3">
            <a:extLst>
              <a:ext uri="{FF2B5EF4-FFF2-40B4-BE49-F238E27FC236}">
                <a16:creationId xmlns:a16="http://schemas.microsoft.com/office/drawing/2014/main" id="{875E7FF3-AD1E-40E4-A833-E2360CD7F8AE}"/>
              </a:ext>
            </a:extLst>
          </p:cNvPr>
          <p:cNvSpPr txBox="1"/>
          <p:nvPr/>
        </p:nvSpPr>
        <p:spPr>
          <a:xfrm>
            <a:off x="482599" y="304800"/>
            <a:ext cx="7479723" cy="4524315"/>
          </a:xfrm>
          <a:prstGeom prst="rect">
            <a:avLst/>
          </a:prstGeom>
          <a:noFill/>
        </p:spPr>
        <p:txBody>
          <a:bodyPr wrap="square" rtlCol="0">
            <a:spAutoFit/>
          </a:bodyPr>
          <a:lstStyle/>
          <a:p>
            <a:r>
              <a:rPr lang="en-GB" sz="3200" b="1" dirty="0">
                <a:solidFill>
                  <a:schemeClr val="accent1">
                    <a:lumMod val="75000"/>
                  </a:schemeClr>
                </a:solidFill>
              </a:rPr>
              <a:t>1. Some ‘introductory’ things …</a:t>
            </a:r>
          </a:p>
          <a:p>
            <a:endParaRPr lang="en-GB" sz="3200" b="1" dirty="0">
              <a:solidFill>
                <a:schemeClr val="accent1">
                  <a:lumMod val="75000"/>
                </a:schemeClr>
              </a:solidFill>
            </a:endParaRPr>
          </a:p>
          <a:p>
            <a:r>
              <a:rPr lang="en-GB" sz="3200" b="1" dirty="0">
                <a:solidFill>
                  <a:schemeClr val="accent1">
                    <a:lumMod val="75000"/>
                  </a:schemeClr>
                </a:solidFill>
              </a:rPr>
              <a:t>Device efficiency, variations</a:t>
            </a:r>
          </a:p>
          <a:p>
            <a:r>
              <a:rPr lang="en-GB" sz="3200" b="1" dirty="0">
                <a:solidFill>
                  <a:schemeClr val="accent1">
                    <a:lumMod val="75000"/>
                  </a:schemeClr>
                </a:solidFill>
              </a:rPr>
              <a:t> &amp; connection</a:t>
            </a:r>
          </a:p>
          <a:p>
            <a:endParaRPr lang="en-GB" sz="3200" b="1" dirty="0">
              <a:solidFill>
                <a:schemeClr val="accent1">
                  <a:lumMod val="75000"/>
                </a:schemeClr>
              </a:solidFill>
            </a:endParaRPr>
          </a:p>
          <a:p>
            <a:r>
              <a:rPr lang="en-GB" sz="3200" b="1" dirty="0">
                <a:solidFill>
                  <a:schemeClr val="accent1">
                    <a:lumMod val="75000"/>
                  </a:schemeClr>
                </a:solidFill>
              </a:rPr>
              <a:t>Background &amp; </a:t>
            </a:r>
          </a:p>
          <a:p>
            <a:r>
              <a:rPr lang="en-GB" sz="3200" b="1" dirty="0">
                <a:solidFill>
                  <a:schemeClr val="accent1">
                    <a:lumMod val="75000"/>
                  </a:schemeClr>
                </a:solidFill>
              </a:rPr>
              <a:t>environment   </a:t>
            </a:r>
          </a:p>
          <a:p>
            <a:endParaRPr lang="en-GB" sz="3200" b="1" dirty="0">
              <a:solidFill>
                <a:schemeClr val="accent1">
                  <a:lumMod val="75000"/>
                </a:schemeClr>
              </a:solidFill>
            </a:endParaRPr>
          </a:p>
          <a:p>
            <a:r>
              <a:rPr lang="en-GB" sz="3200" b="1" dirty="0">
                <a:solidFill>
                  <a:schemeClr val="accent1">
                    <a:lumMod val="75000"/>
                  </a:schemeClr>
                </a:solidFill>
              </a:rPr>
              <a:t>Experience so far</a:t>
            </a:r>
          </a:p>
        </p:txBody>
      </p:sp>
    </p:spTree>
    <p:extLst>
      <p:ext uri="{BB962C8B-B14F-4D97-AF65-F5344CB8AC3E}">
        <p14:creationId xmlns:p14="http://schemas.microsoft.com/office/powerpoint/2010/main" val="658233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creen shot of a person&#10;&#10;Description automatically generated">
            <a:extLst>
              <a:ext uri="{FF2B5EF4-FFF2-40B4-BE49-F238E27FC236}">
                <a16:creationId xmlns:a16="http://schemas.microsoft.com/office/drawing/2014/main" id="{963539B4-8D66-46FA-8133-614427A0E8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49" y="0"/>
            <a:ext cx="11884444" cy="6682665"/>
          </a:xfrm>
          <a:prstGeom prst="rect">
            <a:avLst/>
          </a:prstGeom>
        </p:spPr>
      </p:pic>
    </p:spTree>
    <p:extLst>
      <p:ext uri="{BB962C8B-B14F-4D97-AF65-F5344CB8AC3E}">
        <p14:creationId xmlns:p14="http://schemas.microsoft.com/office/powerpoint/2010/main" val="3569594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TotalTime>
  <Words>1853</Words>
  <Application>Microsoft Office PowerPoint</Application>
  <PresentationFormat>Widescreen</PresentationFormat>
  <Paragraphs>460</Paragraphs>
  <Slides>68</Slides>
  <Notes>65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68</vt:i4>
      </vt:variant>
    </vt:vector>
  </HeadingPairs>
  <TitlesOfParts>
    <vt:vector size="72" baseType="lpstr">
      <vt:lpstr>Arial</vt:lpstr>
      <vt:lpstr>Calibri</vt:lpstr>
      <vt:lpstr>Calibri Light</vt:lpstr>
      <vt:lpstr>Office Theme</vt:lpstr>
      <vt:lpstr>Zoom – The Basics for Engaging Teaching    Welcome! </vt:lpstr>
      <vt:lpstr>PowerPoint Presentation</vt:lpstr>
      <vt:lpstr>SALT   Supporting you in your teaching   </vt:lpstr>
      <vt:lpstr>The Basics  You can build with…  SALT  ‘Advanced’  SALT Zoom Workshops WVN support  </vt:lpstr>
      <vt:lpstr>cont… </vt:lpstr>
      <vt:lpstr>PowerPoint Presentation</vt:lpstr>
      <vt:lpstr>PowerPoint Presentation</vt:lpstr>
      <vt:lpstr>PowerPoint Presentation</vt:lpstr>
      <vt:lpstr>PowerPoint Presentation</vt:lpstr>
      <vt:lpstr>Text Chat pop out window</vt:lpstr>
      <vt:lpstr> Q: What experience have you had with Zoom?</vt:lpstr>
      <vt:lpstr>      Q: Have you used any similar tools to Zoom?   Answer Y or N in chat    If Y can you remember what? </vt:lpstr>
      <vt:lpstr>2. Creating &amp; sharing ‘Meeting’  links in your University account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functions … </vt:lpstr>
      <vt:lpstr>Chat</vt:lpstr>
      <vt:lpstr>Key functions … </vt:lpstr>
      <vt:lpstr>PowerPoint Presentation</vt:lpstr>
      <vt:lpstr>PowerPoint Presentation</vt:lpstr>
      <vt:lpstr>PowerPoint Presentation</vt:lpstr>
      <vt:lpstr>Audio/Video</vt:lpstr>
      <vt:lpstr>Audio/Video</vt:lpstr>
      <vt:lpstr>Audio/Video</vt:lpstr>
      <vt:lpstr>PowerPoint Presentation</vt:lpstr>
      <vt:lpstr>PowerPoint Presentation</vt:lpstr>
      <vt:lpstr>Key functions…</vt:lpstr>
      <vt:lpstr>Sharing your screen</vt:lpstr>
      <vt:lpstr>PowerPoint Presentation</vt:lpstr>
      <vt:lpstr>PowerPoint Presentation</vt:lpstr>
      <vt:lpstr>5. Recording your session (the basics)</vt:lpstr>
      <vt:lpstr>PowerPoint Presentation</vt:lpstr>
      <vt:lpstr>We set out to learn about…    Green ticks or Red Crosses? </vt:lpstr>
      <vt:lpstr>PowerPoint Presentation</vt:lpstr>
      <vt:lpstr>Next Steps…  </vt:lpstr>
      <vt:lpstr>PowerPoint Presentation</vt:lpstr>
      <vt:lpstr>PowerPoint Presentation</vt:lpstr>
      <vt:lpstr>SALT Support  https://salt.swan.ac.uk/</vt:lpstr>
      <vt:lpstr>Self Directed Resources  </vt:lpstr>
      <vt:lpstr>Technical  Support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Zoom – The Basics for Engaging Teaching    Welcome! </dc:title>
  <dc:creator>Ellis R.E.</dc:creator>
  <cp:lastModifiedBy>Ellis R.E.</cp:lastModifiedBy>
  <cp:revision>17</cp:revision>
  <dcterms:created xsi:type="dcterms:W3CDTF">2021-01-11T22:25:12Z</dcterms:created>
  <dcterms:modified xsi:type="dcterms:W3CDTF">2021-01-12T11:53:59Z</dcterms:modified>
</cp:coreProperties>
</file>