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5" r:id="rId1"/>
  </p:sldMasterIdLst>
  <p:sldIdLst>
    <p:sldId id="1557" r:id="rId2"/>
    <p:sldId id="1560" r:id="rId3"/>
    <p:sldId id="1578" r:id="rId4"/>
    <p:sldId id="1558" r:id="rId5"/>
    <p:sldId id="1559" r:id="rId6"/>
    <p:sldId id="1581" r:id="rId7"/>
    <p:sldId id="1561" r:id="rId8"/>
    <p:sldId id="1577" r:id="rId9"/>
    <p:sldId id="1562" r:id="rId10"/>
    <p:sldId id="1567" r:id="rId11"/>
    <p:sldId id="1580" r:id="rId12"/>
    <p:sldId id="1563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91" userDrawn="1">
          <p15:clr>
            <a:srgbClr val="A4A3A4"/>
          </p15:clr>
        </p15:guide>
        <p15:guide id="2" pos="158" userDrawn="1">
          <p15:clr>
            <a:srgbClr val="A4A3A4"/>
          </p15:clr>
        </p15:guide>
        <p15:guide id="3" orient="horz" pos="89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64F3"/>
    <a:srgbClr val="F5A7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31" autoAdjust="0"/>
    <p:restoredTop sz="94660"/>
  </p:normalViewPr>
  <p:slideViewPr>
    <p:cSldViewPr snapToGrid="0" showGuides="1">
      <p:cViewPr varScale="1">
        <p:scale>
          <a:sx n="106" d="100"/>
          <a:sy n="106" d="100"/>
        </p:scale>
        <p:origin x="1104" y="78"/>
      </p:cViewPr>
      <p:guideLst>
        <p:guide orient="horz" pos="391"/>
        <p:guide pos="158"/>
        <p:guide orient="horz" pos="89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B8136-4330-4480-80D9-0F6FD97061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072" y="1124712"/>
            <a:ext cx="11036808" cy="3172968"/>
          </a:xfrm>
        </p:spPr>
        <p:txBody>
          <a:bodyPr anchor="b">
            <a:normAutofit/>
          </a:bodyPr>
          <a:lstStyle>
            <a:lvl1pPr algn="l">
              <a:defRPr sz="8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6E5739-DD96-45FB-B609-3E3447A52F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6072" y="4727448"/>
            <a:ext cx="11036808" cy="1481328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9FF558-51F9-42A2-9944-DBE23DA8B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76072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11/24/2021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8C0E86-A7F7-4BDC-A637-254E5252D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10ADE-E9DA-4E57-BF57-1CCB65219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69680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06CE56-3881-4ADA-8CEF-D18B02C242A3}"/>
              </a:ext>
            </a:extLst>
          </p:cNvPr>
          <p:cNvSpPr/>
          <p:nvPr/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F3C543-62EC-4433-9C93-A2CD8764E9B4}"/>
              </a:ext>
            </a:extLst>
          </p:cNvPr>
          <p:cNvSpPr/>
          <p:nvPr/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32437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32C18-E430-4EC7-BD7C-99D86D012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C5012F-7119-4D94-9717-3862E1C938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ED9A4A-D287-4207-9037-70DB007A1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ECFCAC-80DB-43BB-B3F1-AC22BACEE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79730-3487-4D94-A0DC-C21684963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382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43C89D-929E-4CD1-BCCC-72A14C0335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D450EA-A577-4B76-A12F-650BEB20FD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D2603B-9ACE-4FA9-805B-9B91EB63D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CE18AC-D6A9-4A61-885D-68E2B684A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197AE4-AA47-4E14-8FFE-171FAE47F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9725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B2DA467-8AF2-4BDD-A324-98F38C1725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21493"/>
            <a:ext cx="9144000" cy="213650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5EE01FF-83B9-4586-81CA-6CE91DBF91C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309" y="5937242"/>
            <a:ext cx="791354" cy="777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2325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D6FBB9D-1CAA-4D05-AB33-BABDFE17B843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727B71-B4B6-4823-80A1-68C40B475118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A6DB05-9FB5-4B07-8675-74C23D4FD89D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358CF-0758-490A-A084-C46443B9A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71183-B3CE-4F45-92FB-98290CA0E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78024"/>
            <a:ext cx="10168128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7DED67-27EC-4D43-A21C-093C1DB04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747CE3-4890-4BC1-94DB-5D49D02C9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C5AD3-D79A-4D46-B25B-822FE0252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642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5AEDC5C-2E87-49C6-AB07-A95E5F39ED8E}"/>
              </a:ext>
            </a:extLst>
          </p:cNvPr>
          <p:cNvSpPr/>
          <p:nvPr/>
        </p:nvSpPr>
        <p:spPr>
          <a:xfrm>
            <a:off x="558210" y="4981421"/>
            <a:ext cx="11134956" cy="82296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7D88DE-E462-4C8A-BF99-609390DFB781}"/>
              </a:ext>
            </a:extLst>
          </p:cNvPr>
          <p:cNvSpPr/>
          <p:nvPr/>
        </p:nvSpPr>
        <p:spPr>
          <a:xfrm>
            <a:off x="498834" y="5118581"/>
            <a:ext cx="146304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E44900-E8BF-4B12-8BCB-41076E2B6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4" y="640080"/>
            <a:ext cx="10890504" cy="4114800"/>
          </a:xfrm>
        </p:spPr>
        <p:txBody>
          <a:bodyPr anchor="b">
            <a:normAutofit/>
          </a:bodyPr>
          <a:lstStyle>
            <a:lvl1pPr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7741F9-B00F-4463-A257-6B66DABD9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5102352"/>
            <a:ext cx="10607040" cy="585216"/>
          </a:xfrm>
        </p:spPr>
        <p:txBody>
          <a:bodyPr anchor="ctr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8BFA7D-4401-4285-802B-1579165F0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A909C5-AA19-4195-8376-9002D5DF4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C3F32-46E0-47C8-8565-5969A475F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8149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076262E-36A0-40C6-ADE6-90CD9FB9B9EA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2677A9B-4D1D-4D80-912C-24570140A650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3DC8C98-510F-48C9-82B2-9E4F760A68DF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A078AE-0BC3-48F9-87EC-2DB0CCE7E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A20DF-0829-4336-B59F-FF9D7AA9D8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5568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35D01C-CF67-4DF6-B96C-FFC9D5BF84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5936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BBD797-6031-4F82-8726-EAB757027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B3F71C-B897-4909-A75E-8716AD49C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78BC14-5BB1-405F-A6F3-C07230F08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1403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B671BDE-E45C-41A1-9B98-4A607D703855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99500CE-917A-4D03-A7DF-71D8EBBC1537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D0D377-28B0-417D-886B-9483AF064975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8F91F8-0767-40B5-A3AA-72931FC19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E0554-8BEE-4BF6-9519-51B8475D35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5568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4A358D-C930-48E0-B372-06A826B74C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15568" y="3203688"/>
            <a:ext cx="4937760" cy="29685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B6615E-4966-4150-83B6-C47591B363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5936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409F6B-C17B-4B4F-9F35-5068BDC4E2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5936" y="3203687"/>
            <a:ext cx="4937760" cy="296851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BC356D-052B-4A9B-8B2F-6665FD325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C5E5FA-26A9-467C-93E3-8476142D1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79E50C-1E40-4B48-871B-E392428D2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9413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8C0689C4-0DB3-408B-A956-40326B4AE4C4}"/>
              </a:ext>
            </a:extLst>
          </p:cNvPr>
          <p:cNvSpPr/>
          <p:nvPr/>
        </p:nvSpPr>
        <p:spPr>
          <a:xfrm>
            <a:off x="665853" y="1533525"/>
            <a:ext cx="10917063" cy="379095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E1D10E-1C30-41BF-8C3B-C460C9B5597B}"/>
              </a:ext>
            </a:extLst>
          </p:cNvPr>
          <p:cNvSpPr/>
          <p:nvPr/>
        </p:nvSpPr>
        <p:spPr>
          <a:xfrm>
            <a:off x="609084" y="2971798"/>
            <a:ext cx="128016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9454F2-0EE5-4888-AF4C-82F825E62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992" y="1938528"/>
            <a:ext cx="10177272" cy="2990088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C91241-A315-4643-91E5-CF2C25CC9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06D86-5479-487D-94C8-76093D84F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739411-CED6-43D4-868D-A65C4161A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2009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C447E0-1D4D-4EF2-B81B-4B2400EE3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984CA0-2A78-4600-9F3D-19B09E790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440955-B18E-49D3-AE7B-B331200E3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2511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FA417FE-CD1A-486F-A4AC-E4000A2FB18E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18F0F5-812B-472C-9408-B80F2553F5E0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F7751B-CD8F-4F5B-A903-1DCE5D1E8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55C8A-A0BB-441D-976F-EB56D4382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192" y="1709928"/>
            <a:ext cx="6729984" cy="4096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DE6A51-A2E5-4BFA-B571-9FDFE1BBFB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29000"/>
            <a:ext cx="3099816" cy="20665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92778A-DD4C-4651-9C53-8B0C44CD88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11/24/2021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6C7F66-2DFA-4146-BE1A-CE2890FE4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85D185-B1B6-4D62-81BE-BE82C80AC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176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68B77B5-211C-456E-B79F-306CC3619347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63C338-194D-4F23-ABEC-60A7EA96F302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C04DCC-0E3E-4F05-9FAC-9FA6CA4B2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A29649-B19F-499E-8E9A-3577EAC8F0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65192" y="1161288"/>
            <a:ext cx="6729984" cy="4645152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C9EF2E-A8CD-41A1-B11A-0D8842797A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38144"/>
            <a:ext cx="3099816" cy="20574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4257B5-0DE0-401F-9171-E8687A97DB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8CD9AD-D667-4FD4-AA34-428AA0BCD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770FB6-F273-4BA6-8B97-9835AC537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1259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325BDE-35A4-4AAD-960B-C1415864A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459C78-0CC4-4552-93DD-49B4194D0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44A3C-9C54-46A6-B3EF-5B36362423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C24A9-CCB6-4F8D-B8DB-C2F3692CFA5A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5A696-7B4B-4181-A961-7D66556D50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38CB5-8F4A-401D-A3A9-B27DC15B7A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486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68" r:id="rId6"/>
    <p:sldLayoutId id="2147483764" r:id="rId7"/>
    <p:sldLayoutId id="2147483765" r:id="rId8"/>
    <p:sldLayoutId id="2147483766" r:id="rId9"/>
    <p:sldLayoutId id="2147483767" r:id="rId10"/>
    <p:sldLayoutId id="2147483769" r:id="rId11"/>
    <p:sldLayoutId id="214748377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2D6FBB9D-1CAA-4D05-AB33-BABDFE17B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8656" y="0"/>
            <a:ext cx="8375586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04727B71-B4B6-4823-80A1-68C40B475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5196" y="0"/>
            <a:ext cx="836676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79A6DB05-9FB5-4B07-8675-74C23D4FD8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4125" y="787352"/>
            <a:ext cx="96012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45" name="Rectangle 44">
            <a:extLst>
              <a:ext uri="{FF2B5EF4-FFF2-40B4-BE49-F238E27FC236}">
                <a16:creationId xmlns:a16="http://schemas.microsoft.com/office/drawing/2014/main" id="{6D731904-7733-45B0-902C-289497204C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7" name="Rectangle 46">
            <a:extLst>
              <a:ext uri="{FF2B5EF4-FFF2-40B4-BE49-F238E27FC236}">
                <a16:creationId xmlns:a16="http://schemas.microsoft.com/office/drawing/2014/main" id="{504E6397-35D7-4AEC-9DA9-B7F6B12B8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5812" y="4218905"/>
            <a:ext cx="8375585" cy="2089317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841DDB-80B5-4C7A-AB76-488054F2679D}"/>
              </a:ext>
            </a:extLst>
          </p:cNvPr>
          <p:cNvSpPr txBox="1"/>
          <p:nvPr/>
        </p:nvSpPr>
        <p:spPr>
          <a:xfrm>
            <a:off x="655628" y="4496337"/>
            <a:ext cx="2867762" cy="16459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600" b="1" dirty="0">
                <a:latin typeface="+mj-lt"/>
                <a:ea typeface="+mj-ea"/>
                <a:cs typeface="+mj-cs"/>
              </a:rPr>
              <a:t>Practical Tips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dirty="0">
                <a:latin typeface="+mj-lt"/>
                <a:ea typeface="+mj-ea"/>
                <a:cs typeface="+mj-cs"/>
              </a:rPr>
              <a:t>To improve feedback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3211BB8-18EE-468E-AD14-9980041587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458" t="14209" r="4" b="6166"/>
          <a:stretch/>
        </p:blipFill>
        <p:spPr>
          <a:xfrm>
            <a:off x="0" y="10"/>
            <a:ext cx="3663290" cy="3995918"/>
          </a:xfrm>
          <a:prstGeom prst="rect">
            <a:avLst/>
          </a:prstGeom>
        </p:spPr>
      </p:pic>
      <p:pic>
        <p:nvPicPr>
          <p:cNvPr id="5" name="Picture 4" descr="A group of people sitting at tables&#10;&#10;Description automatically generated with low confidence">
            <a:extLst>
              <a:ext uri="{FF2B5EF4-FFF2-40B4-BE49-F238E27FC236}">
                <a16:creationId xmlns:a16="http://schemas.microsoft.com/office/drawing/2014/main" id="{06069973-72D6-417A-8047-D246F7A0B0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189"/>
          <a:stretch/>
        </p:blipFill>
        <p:spPr>
          <a:xfrm>
            <a:off x="3806159" y="10"/>
            <a:ext cx="5337838" cy="3995918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62C5A04F-2AEB-4631-8314-A8B812E1EC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7806" y="4911519"/>
            <a:ext cx="96012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4B2B1C70-BF3F-41BD-871B-63D8F911F7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003205" y="5260133"/>
            <a:ext cx="1463040" cy="685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A801152-E868-425B-9AD2-04D01116BBBB}"/>
              </a:ext>
            </a:extLst>
          </p:cNvPr>
          <p:cNvSpPr txBox="1"/>
          <p:nvPr/>
        </p:nvSpPr>
        <p:spPr>
          <a:xfrm>
            <a:off x="5845859" y="4496337"/>
            <a:ext cx="2945538" cy="16459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1600" b="1" dirty="0"/>
              <a:t>Paul Davies 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1600" dirty="0"/>
              <a:t>Senior Lecturer &amp; Prog Dir 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1600" dirty="0"/>
              <a:t>School of Management </a:t>
            </a:r>
          </a:p>
        </p:txBody>
      </p:sp>
      <p:pic>
        <p:nvPicPr>
          <p:cNvPr id="9" name="Picture 8" descr="A person in a suit and tie&#10;&#10;Description automatically generated with medium confidence">
            <a:extLst>
              <a:ext uri="{FF2B5EF4-FFF2-40B4-BE49-F238E27FC236}">
                <a16:creationId xmlns:a16="http://schemas.microsoft.com/office/drawing/2014/main" id="{C5433D68-4C87-4338-A719-FF14E2D934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9935" y="4419335"/>
            <a:ext cx="1625580" cy="1645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149328"/>
      </p:ext>
    </p:extLst>
  </p:cSld>
  <p:clrMapOvr>
    <a:masterClrMapping/>
  </p:clrMapOvr>
  <p:transition spd="med" advTm="32403">
    <p:wipe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474FE79-4BF1-4555-807B-8C3C5A4C2E8F}"/>
              </a:ext>
            </a:extLst>
          </p:cNvPr>
          <p:cNvSpPr txBox="1"/>
          <p:nvPr/>
        </p:nvSpPr>
        <p:spPr>
          <a:xfrm>
            <a:off x="327386" y="1639211"/>
            <a:ext cx="6791261" cy="369331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/>
              <a:t>Peer feedback (formative) enabling social learning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/>
              <a:t>Zoom, Canvas groups – whiteboard together on generic assignment feedback </a:t>
            </a:r>
          </a:p>
          <a:p>
            <a:pPr lvl="0"/>
            <a:endParaRPr lang="en-GB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/>
              <a:t>Fee </a:t>
            </a:r>
            <a:r>
              <a:rPr lang="en-GB" dirty="0" err="1"/>
              <a:t>fwd</a:t>
            </a:r>
            <a:r>
              <a:rPr lang="en-GB" dirty="0"/>
              <a:t> &gt;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b="1" dirty="0"/>
              <a:t>VOICE FEEDBACK – WINNER!</a:t>
            </a:r>
          </a:p>
          <a:p>
            <a:pPr lvl="0"/>
            <a:endParaRPr lang="en-GB" b="1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/>
              <a:t>3 mins limit on </a:t>
            </a:r>
            <a:r>
              <a:rPr lang="en-GB" dirty="0" err="1"/>
              <a:t>Ti</a:t>
            </a:r>
            <a:r>
              <a:rPr lang="en-GB" dirty="0"/>
              <a:t>, Video available on </a:t>
            </a:r>
            <a:r>
              <a:rPr lang="en-GB" dirty="0" err="1"/>
              <a:t>Speedgrader</a:t>
            </a:r>
            <a:r>
              <a:rPr lang="en-GB" dirty="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i="1" dirty="0"/>
              <a:t>Time consuming </a:t>
            </a:r>
            <a:r>
              <a:rPr lang="en-GB" dirty="0"/>
              <a:t>… so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/>
              <a:t>Summary voice, invite one on one for more</a:t>
            </a:r>
          </a:p>
          <a:p>
            <a:pPr lvl="0" algn="r"/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C3BD848-8F6D-4737-9ECC-E5BAE8B0D5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38" r="42238"/>
          <a:stretch/>
        </p:blipFill>
        <p:spPr>
          <a:xfrm flipH="1">
            <a:off x="6681456" y="10"/>
            <a:ext cx="2462543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0F21F8C-C23D-4AAC-910C-6BF8F15D5DAD}"/>
              </a:ext>
            </a:extLst>
          </p:cNvPr>
          <p:cNvSpPr txBox="1"/>
          <p:nvPr/>
        </p:nvSpPr>
        <p:spPr>
          <a:xfrm>
            <a:off x="190435" y="288366"/>
            <a:ext cx="6056456" cy="9869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Other things … </a:t>
            </a:r>
            <a:endParaRPr lang="en-GB" sz="2800" b="1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457200" algn="just">
              <a:lnSpc>
                <a:spcPct val="105000"/>
              </a:lnSpc>
              <a:spcAft>
                <a:spcPts val="80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256884251"/>
      </p:ext>
    </p:extLst>
  </p:cSld>
  <p:clrMapOvr>
    <a:masterClrMapping/>
  </p:clrMapOvr>
  <p:transition spd="med" advTm="32403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23AC8BD-C420-4766-8DAC-7B9A6DA81FF4}"/>
              </a:ext>
            </a:extLst>
          </p:cNvPr>
          <p:cNvSpPr txBox="1"/>
          <p:nvPr/>
        </p:nvSpPr>
        <p:spPr>
          <a:xfrm>
            <a:off x="250825" y="1016521"/>
            <a:ext cx="8256786" cy="43587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en-GB" sz="1400" dirty="0"/>
              <a:t>A big thank you to Paul for going the extra mile and making my </a:t>
            </a:r>
            <a:r>
              <a:rPr lang="en-GB" sz="1400" b="1" dirty="0"/>
              <a:t>feedback</a:t>
            </a:r>
            <a:r>
              <a:rPr lang="en-GB" sz="1400" dirty="0"/>
              <a:t> </a:t>
            </a:r>
            <a:r>
              <a:rPr lang="en-GB" sz="1400" b="1" dirty="0"/>
              <a:t>so much more personal. </a:t>
            </a:r>
          </a:p>
          <a:p>
            <a:endParaRPr lang="en-GB" sz="1400" dirty="0"/>
          </a:p>
          <a:p>
            <a:endParaRPr lang="en-US" sz="1400" dirty="0"/>
          </a:p>
          <a:p>
            <a:pPr algn="r">
              <a:spcAft>
                <a:spcPts val="600"/>
              </a:spcAft>
            </a:pPr>
            <a:r>
              <a:rPr lang="en-GB" sz="1400" dirty="0"/>
              <a:t>The practical element of the presentation and the </a:t>
            </a:r>
            <a:r>
              <a:rPr lang="en-GB" sz="1400" b="1" dirty="0"/>
              <a:t>immediate feedback</a:t>
            </a:r>
            <a:r>
              <a:rPr lang="en-GB" sz="1400" dirty="0"/>
              <a:t> really pointed out my weaknesses and gave me a lot to think upon and how i present myself in the future across other modules, I used these techniques with immediate effect and already got more marks.</a:t>
            </a:r>
          </a:p>
          <a:p>
            <a:pPr>
              <a:spcAft>
                <a:spcPts val="600"/>
              </a:spcAft>
            </a:pPr>
            <a:endParaRPr lang="en-GB" sz="1400" dirty="0"/>
          </a:p>
          <a:p>
            <a:pPr>
              <a:spcAft>
                <a:spcPts val="600"/>
              </a:spcAft>
            </a:pPr>
            <a:r>
              <a:rPr lang="en-GB" sz="1400" dirty="0"/>
              <a:t>Paul used </a:t>
            </a:r>
            <a:r>
              <a:rPr lang="en-GB" sz="1400" b="1" dirty="0"/>
              <a:t>speech marking</a:t>
            </a:r>
            <a:r>
              <a:rPr lang="en-GB" sz="1400" dirty="0"/>
              <a:t> in </a:t>
            </a:r>
            <a:r>
              <a:rPr lang="en-GB" sz="1400" dirty="0" err="1"/>
              <a:t>turnitin</a:t>
            </a:r>
            <a:r>
              <a:rPr lang="en-GB" sz="1400" dirty="0"/>
              <a:t> for this module and it has made my feedback so much more personal and it has really allowed me to understand the module further. </a:t>
            </a:r>
          </a:p>
          <a:p>
            <a:pPr>
              <a:spcAft>
                <a:spcPts val="600"/>
              </a:spcAft>
            </a:pPr>
            <a:endParaRPr lang="en-GB" sz="1400" dirty="0"/>
          </a:p>
          <a:p>
            <a:pPr algn="r">
              <a:spcAft>
                <a:spcPts val="600"/>
              </a:spcAft>
            </a:pPr>
            <a:r>
              <a:rPr lang="en-GB" sz="1400" dirty="0"/>
              <a:t>The feedback from the lecturer was also incredibly useful and </a:t>
            </a:r>
            <a:r>
              <a:rPr lang="en-GB" sz="1400" b="1" dirty="0"/>
              <a:t>gave us constructive points to work towards in order to push our grade boundaries</a:t>
            </a:r>
            <a:r>
              <a:rPr lang="en-GB" sz="1400" dirty="0"/>
              <a:t>; more lecturers should do this.</a:t>
            </a:r>
          </a:p>
          <a:p>
            <a:pPr>
              <a:spcAft>
                <a:spcPts val="600"/>
              </a:spcAft>
            </a:pPr>
            <a:endParaRPr lang="en-GB" sz="1400" dirty="0"/>
          </a:p>
          <a:p>
            <a:pPr>
              <a:spcAft>
                <a:spcPts val="600"/>
              </a:spcAft>
            </a:pPr>
            <a:r>
              <a:rPr lang="en-GB" sz="1400" dirty="0"/>
              <a:t>Paul used voice notes for feedback, I believe it took him a long time to do, but it was very worth it. </a:t>
            </a:r>
            <a:r>
              <a:rPr lang="en-GB" sz="1400" b="1" dirty="0"/>
              <a:t>I found the voice note incredibly helpful and informative</a:t>
            </a:r>
            <a:r>
              <a:rPr lang="en-GB" sz="1400" dirty="0"/>
              <a:t>. Feedback I normally find is rather lacking, but Paul made the extra effort and I believe it really helped me improve!</a:t>
            </a:r>
          </a:p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1400" dirty="0"/>
          </a:p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129423956"/>
      </p:ext>
    </p:extLst>
  </p:cSld>
  <p:clrMapOvr>
    <a:masterClrMapping/>
  </p:clrMapOvr>
  <p:transition spd="med" advTm="32403">
    <p:wipe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D6FBB9D-1CAA-4D05-AB33-BABDFE17B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8656" y="0"/>
            <a:ext cx="8375586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04727B71-B4B6-4823-80A1-68C40B475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5196" y="0"/>
            <a:ext cx="836676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9A6DB05-9FB5-4B07-8675-74C23D4FD8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4125" y="787352"/>
            <a:ext cx="96012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79477870-C64A-4E35-8F2F-05B7114F3C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B38A15-9125-4D54-9AF7-09C2705AFAE5}"/>
              </a:ext>
            </a:extLst>
          </p:cNvPr>
          <p:cNvSpPr txBox="1"/>
          <p:nvPr/>
        </p:nvSpPr>
        <p:spPr>
          <a:xfrm>
            <a:off x="459486" y="1078992"/>
            <a:ext cx="4701577" cy="153619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4500" b="1">
                <a:effectLst/>
                <a:latin typeface="+mj-lt"/>
                <a:ea typeface="+mj-ea"/>
                <a:cs typeface="+mj-cs"/>
              </a:rPr>
              <a:t>Summary </a:t>
            </a:r>
            <a:endParaRPr lang="en-US" sz="4500">
              <a:effectLst/>
              <a:latin typeface="+mj-lt"/>
              <a:ea typeface="+mj-ea"/>
              <a:cs typeface="+mj-cs"/>
            </a:endParaRPr>
          </a:p>
          <a:p>
            <a:pPr marL="457200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endParaRPr lang="en-US" sz="4500">
              <a:effectLst/>
              <a:latin typeface="+mj-lt"/>
              <a:ea typeface="+mj-ea"/>
              <a:cs typeface="+mj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AEA628B-C8FF-4D0B-B111-F101F580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30758" y="431969"/>
            <a:ext cx="73152" cy="4114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2663BD0-064C-40FC-A331-F49FCA9536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879" y="2935541"/>
            <a:ext cx="466344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9E15A4-3BE9-4EE1-87D8-8DAFE93CA6CD}"/>
              </a:ext>
            </a:extLst>
          </p:cNvPr>
          <p:cNvSpPr txBox="1"/>
          <p:nvPr/>
        </p:nvSpPr>
        <p:spPr>
          <a:xfrm>
            <a:off x="418655" y="3090672"/>
            <a:ext cx="5042107" cy="28254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Aft>
                <a:spcPts val="600"/>
              </a:spcAft>
            </a:pPr>
            <a:r>
              <a:rPr lang="en-US" sz="1600" dirty="0"/>
              <a:t>Develop your learning community by setting shared goals, re-position &amp; </a:t>
            </a:r>
            <a:r>
              <a:rPr lang="en-US" sz="1600" dirty="0" err="1"/>
              <a:t>humanise</a:t>
            </a:r>
            <a:r>
              <a:rPr lang="en-US" sz="1600" dirty="0"/>
              <a:t> your feedback and help students see that feedback is </a:t>
            </a:r>
            <a:r>
              <a:rPr lang="en-US" sz="1600" b="1" dirty="0"/>
              <a:t>constant</a:t>
            </a:r>
            <a:r>
              <a:rPr lang="en-US" sz="1600" dirty="0"/>
              <a:t> (&amp; from every angle). Help them develop a mental model that allows them to embrace falling </a:t>
            </a:r>
            <a:r>
              <a:rPr lang="en-US" sz="1600" dirty="0" err="1"/>
              <a:t>fwd</a:t>
            </a:r>
            <a:r>
              <a:rPr lang="en-US" sz="1600" dirty="0"/>
              <a:t>, help them fail faster because for them (well for all of us actually)   </a:t>
            </a:r>
          </a:p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/>
          </a:p>
          <a:p>
            <a:pPr>
              <a:spcAft>
                <a:spcPts val="600"/>
              </a:spcAft>
            </a:pPr>
            <a:r>
              <a:rPr lang="en-US" sz="1600" b="1" dirty="0">
                <a:effectLst/>
              </a:rPr>
              <a:t>Feedback is the most important for learning</a:t>
            </a:r>
          </a:p>
          <a:p>
            <a:pPr>
              <a:spcAft>
                <a:spcPts val="600"/>
              </a:spcAft>
            </a:pPr>
            <a:r>
              <a:rPr lang="en-US" sz="1600" dirty="0"/>
              <a:t>(anon) </a:t>
            </a:r>
            <a:endParaRPr lang="en-US" sz="1600" dirty="0">
              <a:effectLst/>
            </a:endParaRPr>
          </a:p>
        </p:txBody>
      </p:sp>
      <p:pic>
        <p:nvPicPr>
          <p:cNvPr id="3" name="Picture 2" descr="A person sitting at a desk&#10;&#10;Description automatically generated with low confidence">
            <a:extLst>
              <a:ext uri="{FF2B5EF4-FFF2-40B4-BE49-F238E27FC236}">
                <a16:creationId xmlns:a16="http://schemas.microsoft.com/office/drawing/2014/main" id="{EED5AE05-0773-42E2-9BE3-0CAA6A1475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572" r="-2" b="17969"/>
          <a:stretch/>
        </p:blipFill>
        <p:spPr>
          <a:xfrm>
            <a:off x="5763004" y="10"/>
            <a:ext cx="338099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552431"/>
      </p:ext>
    </p:extLst>
  </p:cSld>
  <p:clrMapOvr>
    <a:masterClrMapping/>
  </p:clrMapOvr>
  <p:transition spd="med" advTm="32403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allAtOnce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D6FBB9D-1CAA-4D05-AB33-BABDFE17B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8656" y="0"/>
            <a:ext cx="8375586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04727B71-B4B6-4823-80A1-68C40B475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5196" y="0"/>
            <a:ext cx="836676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9A6DB05-9FB5-4B07-8675-74C23D4FD8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4125" y="787352"/>
            <a:ext cx="96012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731745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87775" y="674370"/>
            <a:ext cx="73152" cy="4114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183" y="2443480"/>
            <a:ext cx="2475738" cy="9144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solidFill>
              <a:schemeClr val="tx2">
                <a:lumMod val="25000"/>
                <a:lumOff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C9A4BCD-CF11-420D-9578-036CB904E767}"/>
              </a:ext>
            </a:extLst>
          </p:cNvPr>
          <p:cNvSpPr txBox="1"/>
          <p:nvPr/>
        </p:nvSpPr>
        <p:spPr>
          <a:xfrm>
            <a:off x="250824" y="269840"/>
            <a:ext cx="867589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5400" b="1" dirty="0"/>
              <a:t>&gt; FRAMING &lt;</a:t>
            </a:r>
            <a:endParaRPr lang="en-GB" sz="8000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2042DC5-D786-4B87-9632-4B3270A57ED3}"/>
              </a:ext>
            </a:extLst>
          </p:cNvPr>
          <p:cNvSpPr txBox="1"/>
          <p:nvPr/>
        </p:nvSpPr>
        <p:spPr>
          <a:xfrm>
            <a:off x="146925" y="2330133"/>
            <a:ext cx="8675892" cy="4216539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pPr algn="ctr"/>
            <a:endParaRPr lang="en-GB" sz="2800" dirty="0"/>
          </a:p>
          <a:p>
            <a:pPr algn="ctr"/>
            <a:r>
              <a:rPr lang="en-GB" sz="2800" dirty="0"/>
              <a:t>My practical tips on making students feel like winners whatever the grade they get. How to gain buy in; buy in and actions from your students that can </a:t>
            </a:r>
            <a:r>
              <a:rPr lang="en-GB" sz="2800" dirty="0">
                <a:solidFill>
                  <a:srgbClr val="0364F3"/>
                </a:solidFill>
              </a:rPr>
              <a:t>supercharge</a:t>
            </a:r>
            <a:r>
              <a:rPr lang="en-GB" sz="2800" dirty="0"/>
              <a:t> your KPI’s, boosting response rates &amp; qual feedback &amp; generally make life better – </a:t>
            </a:r>
            <a:r>
              <a:rPr lang="en-GB" sz="2800" u="sng" dirty="0"/>
              <a:t>for everyone.</a:t>
            </a:r>
          </a:p>
          <a:p>
            <a:pPr algn="ctr"/>
            <a:r>
              <a:rPr lang="en-GB" sz="2800" dirty="0"/>
              <a:t> </a:t>
            </a:r>
          </a:p>
          <a:p>
            <a:pPr algn="ctr"/>
            <a:endParaRPr lang="en-GB" sz="4400" dirty="0"/>
          </a:p>
        </p:txBody>
      </p:sp>
    </p:spTree>
    <p:extLst>
      <p:ext uri="{BB962C8B-B14F-4D97-AF65-F5344CB8AC3E}">
        <p14:creationId xmlns:p14="http://schemas.microsoft.com/office/powerpoint/2010/main" val="3245668367"/>
      </p:ext>
    </p:extLst>
  </p:cSld>
  <p:clrMapOvr>
    <a:masterClrMapping/>
  </p:clrMapOvr>
  <p:transition spd="med" advTm="32403"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D6FBB9D-1CAA-4D05-AB33-BABDFE17B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8656" y="0"/>
            <a:ext cx="8375586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04727B71-B4B6-4823-80A1-68C40B475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5196" y="0"/>
            <a:ext cx="836676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9A6DB05-9FB5-4B07-8675-74C23D4FD8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4125" y="787352"/>
            <a:ext cx="96012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731745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87775" y="674370"/>
            <a:ext cx="73152" cy="4114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183" y="2443480"/>
            <a:ext cx="2475738" cy="9144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solidFill>
              <a:schemeClr val="tx2">
                <a:lumMod val="25000"/>
                <a:lumOff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E108D0E-25F1-4FDD-A9A5-BB703F74D935}"/>
              </a:ext>
            </a:extLst>
          </p:cNvPr>
          <p:cNvSpPr txBox="1"/>
          <p:nvPr/>
        </p:nvSpPr>
        <p:spPr>
          <a:xfrm>
            <a:off x="268503" y="2712652"/>
            <a:ext cx="8675892" cy="3816429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marL="1588" indent="-1588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Last 4 years KPI data - 4 modules (L5,6,7)</a:t>
            </a:r>
          </a:p>
          <a:p>
            <a:pPr marL="1588" indent="-1588"/>
            <a:r>
              <a:rPr lang="en-GB" sz="2800" b="1" dirty="0">
                <a:solidFill>
                  <a:srgbClr val="00B0F0"/>
                </a:solidFill>
                <a:highlight>
                  <a:srgbClr val="C0C0C0"/>
                </a:highlight>
              </a:rPr>
              <a:t>Feedback 					= 4.5</a:t>
            </a:r>
          </a:p>
          <a:p>
            <a:pPr marL="1588" indent="-1588"/>
            <a:r>
              <a:rPr lang="en-GB" sz="2800" dirty="0"/>
              <a:t>	</a:t>
            </a:r>
          </a:p>
          <a:p>
            <a:pPr marL="1588" indent="-1588"/>
            <a:r>
              <a:rPr lang="en-GB" sz="2800" b="1" dirty="0"/>
              <a:t>Average module response 	</a:t>
            </a:r>
            <a:r>
              <a:rPr lang="en-GB" sz="2800" b="1" dirty="0">
                <a:solidFill>
                  <a:schemeClr val="bg1"/>
                </a:solidFill>
                <a:highlight>
                  <a:srgbClr val="00FFFF"/>
                </a:highlight>
              </a:rPr>
              <a:t>= 40% </a:t>
            </a:r>
          </a:p>
          <a:p>
            <a:pPr marL="1588" indent="-1588"/>
            <a:endParaRPr lang="en-GB" sz="2800" b="1" dirty="0">
              <a:solidFill>
                <a:schemeClr val="bg1"/>
              </a:solidFill>
              <a:highlight>
                <a:srgbClr val="00FFFF"/>
              </a:highlight>
            </a:endParaRPr>
          </a:p>
          <a:p>
            <a:pPr marL="1588" indent="-1588"/>
            <a:r>
              <a:rPr lang="en-GB" sz="2800" dirty="0"/>
              <a:t>Average module size 			= 95.2 students</a:t>
            </a:r>
          </a:p>
          <a:p>
            <a:pPr marL="1588" indent="-1588"/>
            <a:r>
              <a:rPr lang="en-GB" sz="2800" dirty="0"/>
              <a:t>Average module mean		= 57-61% </a:t>
            </a:r>
          </a:p>
          <a:p>
            <a:pPr marL="1588" indent="-1588"/>
            <a:r>
              <a:rPr lang="en-GB" sz="2800" i="1" dirty="0"/>
              <a:t>	</a:t>
            </a:r>
          </a:p>
          <a:p>
            <a:pPr marL="1588" indent="-1588"/>
            <a:r>
              <a:rPr lang="en-GB" sz="1400" i="1" dirty="0"/>
              <a:t>(Summary: hundreds of student comments, so that’s </a:t>
            </a:r>
            <a:r>
              <a:rPr lang="en-GB" sz="1400" i="1" u="sng" dirty="0"/>
              <a:t>a lot</a:t>
            </a:r>
            <a:r>
              <a:rPr lang="en-GB" sz="1400" i="1" dirty="0"/>
              <a:t> of feedback and not because I’m just dishing out marks or teaching tiny modules)</a:t>
            </a:r>
            <a:endParaRPr lang="en-GB" sz="2800" i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C9A4BCD-CF11-420D-9578-036CB904E767}"/>
              </a:ext>
            </a:extLst>
          </p:cNvPr>
          <p:cNvSpPr txBox="1"/>
          <p:nvPr/>
        </p:nvSpPr>
        <p:spPr>
          <a:xfrm>
            <a:off x="250824" y="269840"/>
            <a:ext cx="867589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5400" b="1" dirty="0"/>
              <a:t>&gt; FRAMING &lt;</a:t>
            </a:r>
            <a:endParaRPr lang="en-GB" sz="8000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2042DC5-D786-4B87-9632-4B3270A57ED3}"/>
              </a:ext>
            </a:extLst>
          </p:cNvPr>
          <p:cNvSpPr txBox="1"/>
          <p:nvPr/>
        </p:nvSpPr>
        <p:spPr>
          <a:xfrm>
            <a:off x="268503" y="1398849"/>
            <a:ext cx="8675892" cy="769441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r>
              <a:rPr lang="en-GB" sz="2400" b="1" dirty="0"/>
              <a:t>Is what I say credible? </a:t>
            </a:r>
          </a:p>
          <a:p>
            <a:r>
              <a:rPr lang="en-GB" sz="2000" dirty="0"/>
              <a:t>I don’t have all the answers, nobody does, but here are the figs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1617717150"/>
      </p:ext>
    </p:extLst>
  </p:cSld>
  <p:clrMapOvr>
    <a:masterClrMapping/>
  </p:clrMapOvr>
  <p:transition spd="med" advTm="32403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AB38A15-9125-4D54-9AF7-09C2705AFAE5}"/>
              </a:ext>
            </a:extLst>
          </p:cNvPr>
          <p:cNvSpPr txBox="1"/>
          <p:nvPr/>
        </p:nvSpPr>
        <p:spPr>
          <a:xfrm>
            <a:off x="2878885" y="380906"/>
            <a:ext cx="6067784" cy="541068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Autofit/>
          </a:bodyPr>
          <a:lstStyle/>
          <a:p>
            <a:pPr>
              <a:spcAft>
                <a:spcPts val="600"/>
              </a:spcAft>
            </a:pPr>
            <a:r>
              <a:rPr lang="en-US" sz="40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TIP 1: Frame it </a:t>
            </a:r>
            <a:endParaRPr lang="en-US" sz="400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600"/>
              </a:spcAft>
            </a:pPr>
            <a:endParaRPr lang="en-US" sz="140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Reposition Feedback </a:t>
            </a:r>
          </a:p>
          <a:p>
            <a:pPr>
              <a:spcAft>
                <a:spcPts val="600"/>
              </a:spcAft>
            </a:pPr>
            <a:r>
              <a:rPr lang="en-US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… not just a grade they get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… as something that happens EVERY session, every single interaction with me &amp; with each other</a:t>
            </a:r>
            <a:r>
              <a:rPr lang="en-US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>
              <a:spcAft>
                <a:spcPts val="600"/>
              </a:spcAft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Establish Community </a:t>
            </a:r>
          </a:p>
          <a:p>
            <a:pPr>
              <a:spcAft>
                <a:spcPts val="600"/>
              </a:spcAft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… immersive </a:t>
            </a:r>
            <a:r>
              <a:rPr lang="en-US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learning community (social, peer, canvas, zoom)</a:t>
            </a:r>
          </a:p>
          <a:p>
            <a:pPr>
              <a:spcAft>
                <a:spcPts val="600"/>
              </a:spcAft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Set Goals</a:t>
            </a:r>
          </a:p>
          <a:p>
            <a:pPr>
              <a:spcAft>
                <a:spcPts val="600"/>
              </a:spcAft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… ‘our’ goals – we are partners</a:t>
            </a:r>
          </a:p>
          <a:p>
            <a:pPr>
              <a:spcAft>
                <a:spcPts val="600"/>
              </a:spcAft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… Fail fast, Fall Forward </a:t>
            </a:r>
          </a:p>
          <a:p>
            <a:pPr>
              <a:spcAft>
                <a:spcPts val="600"/>
              </a:spcAft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… join the dots (Steve Jobs) 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E000E8C-CF65-47DC-8C52-9E526C0923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40" t="1638" r="28556" b="-1638"/>
          <a:stretch/>
        </p:blipFill>
        <p:spPr>
          <a:xfrm>
            <a:off x="0" y="9"/>
            <a:ext cx="2699792" cy="6962105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C9AE4D-A978-4CF6-BB4E-58318C9796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216" r="1"/>
          <a:stretch/>
        </p:blipFill>
        <p:spPr>
          <a:xfrm>
            <a:off x="7079810" y="4725175"/>
            <a:ext cx="2064190" cy="2132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851295"/>
      </p:ext>
    </p:extLst>
  </p:cSld>
  <p:clrMapOvr>
    <a:masterClrMapping/>
  </p:clrMapOvr>
  <p:transition spd="med" advTm="32403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AB38A15-9125-4D54-9AF7-09C2705AFAE5}"/>
              </a:ext>
            </a:extLst>
          </p:cNvPr>
          <p:cNvSpPr txBox="1"/>
          <p:nvPr/>
        </p:nvSpPr>
        <p:spPr>
          <a:xfrm>
            <a:off x="190435" y="288366"/>
            <a:ext cx="7234805" cy="9869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TIP 2: Rubricerize! </a:t>
            </a:r>
            <a:endParaRPr lang="en-GB" sz="2800" b="1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457200" algn="just">
              <a:lnSpc>
                <a:spcPct val="105000"/>
              </a:lnSpc>
              <a:spcAft>
                <a:spcPts val="80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66F7700-A5A7-448C-9FEE-02EEB02F7363}"/>
              </a:ext>
            </a:extLst>
          </p:cNvPr>
          <p:cNvGrpSpPr/>
          <p:nvPr/>
        </p:nvGrpSpPr>
        <p:grpSpPr>
          <a:xfrm>
            <a:off x="5338209" y="431213"/>
            <a:ext cx="1551478" cy="930098"/>
            <a:chOff x="6679793" y="4735673"/>
            <a:chExt cx="1296818" cy="77931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47E207A-AA5A-4411-A057-0EEB7A1412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0706" r="30968"/>
            <a:stretch/>
          </p:blipFill>
          <p:spPr>
            <a:xfrm>
              <a:off x="7408563" y="4735673"/>
              <a:ext cx="568048" cy="779314"/>
            </a:xfrm>
            <a:prstGeom prst="rect">
              <a:avLst/>
            </a:prstGeom>
          </p:spPr>
        </p:pic>
        <p:pic>
          <p:nvPicPr>
            <p:cNvPr id="1026" name="Picture 2" descr="Canvas Quick Start Guide | Canvas | Instructure - YouTube">
              <a:extLst>
                <a:ext uri="{FF2B5EF4-FFF2-40B4-BE49-F238E27FC236}">
                  <a16:creationId xmlns:a16="http://schemas.microsoft.com/office/drawing/2014/main" id="{7B56D134-185C-4CAB-B14C-BC54DC3634F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606" t="18537" r="30206" b="20033"/>
            <a:stretch/>
          </p:blipFill>
          <p:spPr bwMode="auto">
            <a:xfrm>
              <a:off x="6679793" y="4735673"/>
              <a:ext cx="568048" cy="4765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4C553FFD-FEE2-46E1-BB57-9178FA241A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32" r="40432"/>
          <a:stretch/>
        </p:blipFill>
        <p:spPr>
          <a:xfrm flipH="1">
            <a:off x="6812944" y="10"/>
            <a:ext cx="2322688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2365B8B-8A3C-4FEA-9B33-65B5F6574F57}"/>
              </a:ext>
            </a:extLst>
          </p:cNvPr>
          <p:cNvSpPr txBox="1"/>
          <p:nvPr/>
        </p:nvSpPr>
        <p:spPr>
          <a:xfrm>
            <a:off x="250825" y="1447319"/>
            <a:ext cx="6376312" cy="3678863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/>
          <a:p>
            <a:pPr>
              <a:spcAft>
                <a:spcPts val="600"/>
              </a:spcAft>
            </a:pPr>
            <a:r>
              <a:rPr lang="en-US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Benefits </a:t>
            </a:r>
          </a:p>
          <a:p>
            <a:pPr>
              <a:spcAft>
                <a:spcPts val="600"/>
              </a:spcAft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… saves you time and headspace</a:t>
            </a:r>
          </a:p>
          <a:p>
            <a:pPr>
              <a:spcAft>
                <a:spcPts val="600"/>
              </a:spcAft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… EE’s love it </a:t>
            </a:r>
          </a:p>
          <a:p>
            <a:pPr>
              <a:spcAft>
                <a:spcPts val="600"/>
              </a:spcAft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… students ‘get it’ i.e. what they need to do *</a:t>
            </a:r>
          </a:p>
          <a:p>
            <a:pPr>
              <a:spcAft>
                <a:spcPts val="600"/>
              </a:spcAft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… adds transparency &amp; consistency *</a:t>
            </a:r>
            <a:r>
              <a:rPr lang="en-US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>
              <a:spcAft>
                <a:spcPts val="600"/>
              </a:spcAft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*Combine with quick marks – add in qual comments, don’t just use in isolation. Students see that as lazy, you would too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v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*Ask students to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visualize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where they want to be on the charts </a:t>
            </a:r>
          </a:p>
        </p:txBody>
      </p:sp>
    </p:spTree>
    <p:extLst>
      <p:ext uri="{BB962C8B-B14F-4D97-AF65-F5344CB8AC3E}">
        <p14:creationId xmlns:p14="http://schemas.microsoft.com/office/powerpoint/2010/main" val="1980179818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AB38A15-9125-4D54-9AF7-09C2705AFAE5}"/>
              </a:ext>
            </a:extLst>
          </p:cNvPr>
          <p:cNvSpPr txBox="1"/>
          <p:nvPr/>
        </p:nvSpPr>
        <p:spPr>
          <a:xfrm>
            <a:off x="190435" y="288366"/>
            <a:ext cx="7234805" cy="9869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TIP 2 (and a half) </a:t>
            </a:r>
            <a:endParaRPr lang="en-GB" sz="2800" b="1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457200" algn="just">
              <a:lnSpc>
                <a:spcPct val="105000"/>
              </a:lnSpc>
              <a:spcAft>
                <a:spcPts val="80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C553FFD-FEE2-46E1-BB57-9178FA241A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32" r="40432"/>
          <a:stretch/>
        </p:blipFill>
        <p:spPr>
          <a:xfrm flipH="1">
            <a:off x="6812944" y="10"/>
            <a:ext cx="2322688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2365B8B-8A3C-4FEA-9B33-65B5F6574F57}"/>
              </a:ext>
            </a:extLst>
          </p:cNvPr>
          <p:cNvSpPr txBox="1"/>
          <p:nvPr/>
        </p:nvSpPr>
        <p:spPr>
          <a:xfrm>
            <a:off x="190435" y="2966038"/>
            <a:ext cx="6376312" cy="462962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/>
          <a:p>
            <a:pPr>
              <a:spcAft>
                <a:spcPts val="600"/>
              </a:spcAft>
            </a:pPr>
            <a:r>
              <a:rPr lang="en-US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Say as you go – Two way communication – check steps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2146038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C3BD848-8F6D-4737-9ECC-E5BAE8B0D5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46" r="32046"/>
          <a:stretch/>
        </p:blipFill>
        <p:spPr>
          <a:xfrm flipH="1">
            <a:off x="6562832" y="10"/>
            <a:ext cx="2699792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7A71F6F-1D74-4AD5-938B-51B928BF29EB}"/>
              </a:ext>
            </a:extLst>
          </p:cNvPr>
          <p:cNvSpPr txBox="1"/>
          <p:nvPr/>
        </p:nvSpPr>
        <p:spPr>
          <a:xfrm>
            <a:off x="190435" y="288366"/>
            <a:ext cx="7234805" cy="9869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TIP 3: Quick marks </a:t>
            </a:r>
            <a:endParaRPr lang="en-GB" sz="2800" b="1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457200" algn="just">
              <a:lnSpc>
                <a:spcPct val="105000"/>
              </a:lnSpc>
              <a:spcAft>
                <a:spcPts val="80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754C4F-02C0-43BE-99DD-9BDD28443158}"/>
              </a:ext>
            </a:extLst>
          </p:cNvPr>
          <p:cNvSpPr txBox="1"/>
          <p:nvPr/>
        </p:nvSpPr>
        <p:spPr>
          <a:xfrm>
            <a:off x="190435" y="1392090"/>
            <a:ext cx="5679335" cy="3604972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/>
          <a:p>
            <a:pPr>
              <a:spcAft>
                <a:spcPts val="600"/>
              </a:spcAft>
            </a:pPr>
            <a:r>
              <a:rPr lang="en-US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Benefits </a:t>
            </a:r>
          </a:p>
          <a:p>
            <a:pPr>
              <a:spcAft>
                <a:spcPts val="600"/>
              </a:spcAft>
            </a:pPr>
            <a:endParaRPr lang="en-US" b="1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REALLY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saves you time and headspace</a:t>
            </a:r>
          </a:p>
          <a:p>
            <a:pPr>
              <a:spcAft>
                <a:spcPts val="600"/>
              </a:spcAft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… easy to set up</a:t>
            </a:r>
          </a:p>
          <a:p>
            <a:pPr>
              <a:spcAft>
                <a:spcPts val="600"/>
              </a:spcAft>
            </a:pPr>
            <a:r>
              <a:rPr lang="en-US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BUT m</a:t>
            </a:r>
            <a:r>
              <a:rPr lang="en-US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ake specifi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 to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topic / subject</a:t>
            </a:r>
          </a:p>
          <a:p>
            <a:pPr>
              <a:spcAft>
                <a:spcPts val="600"/>
              </a:spcAft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>
              <a:spcAft>
                <a:spcPts val="600"/>
              </a:spcAft>
            </a:pPr>
            <a:r>
              <a:rPr lang="en-US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… students ‘know’ you’ve really digested their hard work</a:t>
            </a:r>
          </a:p>
          <a:p>
            <a:pPr>
              <a:spcAft>
                <a:spcPts val="600"/>
              </a:spcAft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B5BAFF-EB16-4104-B78A-075919A1EA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6704" y="1472631"/>
            <a:ext cx="2176024" cy="27859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47840F6-4091-4A98-8C97-701A3C9845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9713" y="1412875"/>
            <a:ext cx="3391054" cy="4893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656679"/>
      </p:ext>
    </p:extLst>
  </p:cSld>
  <p:clrMapOvr>
    <a:masterClrMapping/>
  </p:clrMapOvr>
  <p:transition spd="med" advTm="32403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7A71F6F-1D74-4AD5-938B-51B928BF29EB}"/>
              </a:ext>
            </a:extLst>
          </p:cNvPr>
          <p:cNvSpPr txBox="1"/>
          <p:nvPr/>
        </p:nvSpPr>
        <p:spPr>
          <a:xfrm>
            <a:off x="190435" y="288366"/>
            <a:ext cx="6056456" cy="9869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TIP 4: Structured help</a:t>
            </a:r>
            <a:endParaRPr lang="en-GB" sz="2800" b="1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457200" algn="just">
              <a:lnSpc>
                <a:spcPct val="105000"/>
              </a:lnSpc>
              <a:spcAft>
                <a:spcPts val="80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754C4F-02C0-43BE-99DD-9BDD28443158}"/>
              </a:ext>
            </a:extLst>
          </p:cNvPr>
          <p:cNvSpPr txBox="1"/>
          <p:nvPr/>
        </p:nvSpPr>
        <p:spPr>
          <a:xfrm>
            <a:off x="190435" y="1412875"/>
            <a:ext cx="5679335" cy="3593691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/>
          <a:p>
            <a:pPr>
              <a:spcAft>
                <a:spcPts val="600"/>
              </a:spcAft>
            </a:pPr>
            <a:r>
              <a:rPr lang="en-US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 Good, the bad and the … what you can do next! </a:t>
            </a:r>
          </a:p>
          <a:p>
            <a:pPr>
              <a:spcAft>
                <a:spcPts val="600"/>
              </a:spcAft>
            </a:pPr>
            <a:endParaRPr lang="en-US" b="1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… Give an overview, summary</a:t>
            </a:r>
          </a:p>
          <a:p>
            <a:pPr>
              <a:spcAft>
                <a:spcPts val="600"/>
              </a:spcAft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+ REWARD Students  </a:t>
            </a:r>
          </a:p>
          <a:p>
            <a:pPr>
              <a:spcAft>
                <a:spcPts val="600"/>
              </a:spcAft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… 3 plus points / things you did well </a:t>
            </a:r>
          </a:p>
          <a:p>
            <a:pPr>
              <a:spcAft>
                <a:spcPts val="600"/>
              </a:spcAft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… 3 areas where you can improve </a:t>
            </a:r>
          </a:p>
          <a:p>
            <a:pPr>
              <a:spcAft>
                <a:spcPts val="600"/>
              </a:spcAft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Provides a pathway / roadmap for improving</a:t>
            </a:r>
          </a:p>
          <a:p>
            <a:pPr>
              <a:spcAft>
                <a:spcPts val="600"/>
              </a:spcAft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Maybe add relevant references or notes</a:t>
            </a:r>
          </a:p>
          <a:p>
            <a:pPr>
              <a:spcAft>
                <a:spcPts val="600"/>
              </a:spcAft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… links to CAS (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esp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L4,5)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47F1A7C-71C2-4599-9DF9-7F291D2ECB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82" r="30582"/>
          <a:stretch/>
        </p:blipFill>
        <p:spPr>
          <a:xfrm flipH="1">
            <a:off x="6812944" y="10"/>
            <a:ext cx="2322688" cy="7081726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17DBA21-F457-4263-9257-188FA3FB77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751" t="11628" r="43124" b="20000"/>
          <a:stretch/>
        </p:blipFill>
        <p:spPr>
          <a:xfrm>
            <a:off x="4776801" y="2611601"/>
            <a:ext cx="3891215" cy="3851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849898"/>
      </p:ext>
    </p:extLst>
  </p:cSld>
  <p:clrMapOvr>
    <a:masterClrMapping/>
  </p:clrMapOvr>
  <p:transition spd="med" advTm="32403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F9E15A4-3BE9-4EE1-87D8-8DAFE93CA6CD}"/>
              </a:ext>
            </a:extLst>
          </p:cNvPr>
          <p:cNvSpPr txBox="1"/>
          <p:nvPr/>
        </p:nvSpPr>
        <p:spPr>
          <a:xfrm>
            <a:off x="190435" y="1350753"/>
            <a:ext cx="7070001" cy="415649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sz="1600" b="1" dirty="0"/>
              <a:t>Critical thinking doesn’t equal ‘critical’ language </a:t>
            </a:r>
          </a:p>
          <a:p>
            <a:pPr>
              <a:spcAft>
                <a:spcPts val="600"/>
              </a:spcAft>
            </a:pPr>
            <a:r>
              <a:rPr lang="en-US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</a:p>
          <a:p>
            <a:pPr>
              <a:spcAft>
                <a:spcPts val="600"/>
              </a:spcAft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Encouraging tone</a:t>
            </a:r>
          </a:p>
          <a:p>
            <a:pPr>
              <a:spcAft>
                <a:spcPts val="600"/>
              </a:spcAft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Try being softer more emotive </a:t>
            </a:r>
          </a:p>
          <a:p>
            <a:pPr>
              <a:spcAft>
                <a:spcPts val="600"/>
              </a:spcAft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We’re all human beings – they have all done their best basically </a:t>
            </a:r>
          </a:p>
          <a:p>
            <a:pPr>
              <a:spcAft>
                <a:spcPts val="600"/>
              </a:spcAft>
            </a:pP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Pose questions … why didn’t you give thought to ? (open questions) </a:t>
            </a:r>
          </a:p>
          <a:p>
            <a:pPr>
              <a:spcAft>
                <a:spcPts val="600"/>
              </a:spcAft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 really enjoyed …</a:t>
            </a:r>
          </a:p>
          <a:p>
            <a:pPr>
              <a:spcAft>
                <a:spcPts val="600"/>
              </a:spcAft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 didn’t quite understand …</a:t>
            </a:r>
          </a:p>
          <a:p>
            <a:pPr>
              <a:spcAft>
                <a:spcPts val="600"/>
              </a:spcAft>
            </a:pPr>
            <a:r>
              <a:rPr lang="en-US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This was great, but it didn’t really answer the question …</a:t>
            </a:r>
          </a:p>
          <a:p>
            <a:pPr>
              <a:spcAft>
                <a:spcPts val="600"/>
              </a:spcAft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Specific and positive, helpful  </a:t>
            </a:r>
            <a:r>
              <a:rPr lang="en-US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>
              <a:spcAft>
                <a:spcPts val="600"/>
              </a:spcAft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600"/>
              </a:spcAft>
            </a:pPr>
            <a:endParaRPr lang="en-US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600"/>
              </a:spcAft>
            </a:pPr>
            <a:endParaRPr lang="en-US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600"/>
              </a:spcAft>
            </a:pPr>
            <a:endParaRPr lang="en-US" sz="1400" b="1" dirty="0">
              <a:solidFill>
                <a:srgbClr val="0364F3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 descr="Smiling students chatting in school corridor">
            <a:extLst>
              <a:ext uri="{FF2B5EF4-FFF2-40B4-BE49-F238E27FC236}">
                <a16:creationId xmlns:a16="http://schemas.microsoft.com/office/drawing/2014/main" id="{BEFAD259-8852-4AC2-AE1B-D4C7F8F73E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62" t="1580" r="39326" b="-1580"/>
          <a:stretch/>
        </p:blipFill>
        <p:spPr>
          <a:xfrm flipH="1">
            <a:off x="6812944" y="10"/>
            <a:ext cx="2322688" cy="7081726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A8B09D5-E586-45FC-AC0A-3FF084994258}"/>
              </a:ext>
            </a:extLst>
          </p:cNvPr>
          <p:cNvSpPr txBox="1"/>
          <p:nvPr/>
        </p:nvSpPr>
        <p:spPr>
          <a:xfrm>
            <a:off x="190435" y="288366"/>
            <a:ext cx="6056456" cy="9869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TIP 5: Humanize </a:t>
            </a:r>
            <a:endParaRPr lang="en-GB" sz="2800" b="1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457200" algn="just">
              <a:lnSpc>
                <a:spcPct val="105000"/>
              </a:lnSpc>
              <a:spcAft>
                <a:spcPts val="80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57395272"/>
      </p:ext>
    </p:extLst>
  </p:cSld>
  <p:clrMapOvr>
    <a:masterClrMapping/>
  </p:clrMapOvr>
  <p:transition spd="med" advTm="32403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allAtOnce"/>
    </p:bldLst>
  </p:timing>
</p:sld>
</file>

<file path=ppt/theme/theme1.xml><?xml version="1.0" encoding="utf-8"?>
<a:theme xmlns:a="http://schemas.openxmlformats.org/drawingml/2006/main" name="AccentBoxVTI">
  <a:themeElements>
    <a:clrScheme name="AccentBoxVTI">
      <a:dk1>
        <a:srgbClr val="000000"/>
      </a:dk1>
      <a:lt1>
        <a:sysClr val="window" lastClr="FFFFFF"/>
      </a:lt1>
      <a:dk2>
        <a:srgbClr val="262626"/>
      </a:dk2>
      <a:lt2>
        <a:srgbClr val="FFFFFF"/>
      </a:lt2>
      <a:accent1>
        <a:srgbClr val="F5A700"/>
      </a:accent1>
      <a:accent2>
        <a:srgbClr val="00A5AB"/>
      </a:accent2>
      <a:accent3>
        <a:srgbClr val="09963B"/>
      </a:accent3>
      <a:accent4>
        <a:srgbClr val="E64823"/>
      </a:accent4>
      <a:accent5>
        <a:srgbClr val="9C6A6A"/>
      </a:accent5>
      <a:accent6>
        <a:srgbClr val="824F8C"/>
      </a:accent6>
      <a:hlink>
        <a:srgbClr val="2998E3"/>
      </a:hlink>
      <a:folHlink>
        <a:srgbClr val="7F723D"/>
      </a:folHlink>
    </a:clrScheme>
    <a:fontScheme name="Avenir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centBoxVTI" id="{9F778A78-DC9A-453A-A82D-A75CAD503E15}" vid="{EA961113-7CC4-4569-8A6A-7BC2C1E2F4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3165</TotalTime>
  <Words>819</Words>
  <Application>Microsoft Office PowerPoint</Application>
  <PresentationFormat>On-screen Show (4:3)</PresentationFormat>
  <Paragraphs>114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Avenir Next LT Pro</vt:lpstr>
      <vt:lpstr>Calibri</vt:lpstr>
      <vt:lpstr>Wingdings</vt:lpstr>
      <vt:lpstr>AccentBoxVTI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Davies P.A.</dc:creator>
  <cp:lastModifiedBy>Paul Davies</cp:lastModifiedBy>
  <cp:revision>58</cp:revision>
  <dcterms:created xsi:type="dcterms:W3CDTF">2021-06-30T12:06:07Z</dcterms:created>
  <dcterms:modified xsi:type="dcterms:W3CDTF">2021-11-24T12:29:41Z</dcterms:modified>
</cp:coreProperties>
</file>